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9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1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12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3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4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15.xml" ContentType="application/vnd.openxmlformats-officedocument.theme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theme/theme16.xml" ContentType="application/vnd.openxmlformats-officedocument.theme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theme/theme1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364" r:id="rId2"/>
    <p:sldMasterId id="2147484696" r:id="rId3"/>
    <p:sldMasterId id="2147485468" r:id="rId4"/>
    <p:sldMasterId id="2147485562" r:id="rId5"/>
    <p:sldMasterId id="2147485575" r:id="rId6"/>
    <p:sldMasterId id="2147485587" r:id="rId7"/>
    <p:sldMasterId id="2147485600" r:id="rId8"/>
    <p:sldMasterId id="2147485612" r:id="rId9"/>
    <p:sldMasterId id="2147485625" r:id="rId10"/>
    <p:sldMasterId id="2147485637" r:id="rId11"/>
    <p:sldMasterId id="2147485650" r:id="rId12"/>
    <p:sldMasterId id="2147485663" r:id="rId13"/>
    <p:sldMasterId id="2147485679" r:id="rId14"/>
    <p:sldMasterId id="2147485695" r:id="rId15"/>
    <p:sldMasterId id="2147485711" r:id="rId16"/>
    <p:sldMasterId id="2147485727" r:id="rId17"/>
    <p:sldMasterId id="2147485739" r:id="rId18"/>
  </p:sldMasterIdLst>
  <p:notesMasterIdLst>
    <p:notesMasterId r:id="rId83"/>
  </p:notesMasterIdLst>
  <p:sldIdLst>
    <p:sldId id="5212" r:id="rId19"/>
    <p:sldId id="674" r:id="rId20"/>
    <p:sldId id="536" r:id="rId21"/>
    <p:sldId id="623" r:id="rId22"/>
    <p:sldId id="4533" r:id="rId23"/>
    <p:sldId id="719" r:id="rId24"/>
    <p:sldId id="4534" r:id="rId25"/>
    <p:sldId id="4535" r:id="rId26"/>
    <p:sldId id="4536" r:id="rId27"/>
    <p:sldId id="827" r:id="rId28"/>
    <p:sldId id="5177" r:id="rId29"/>
    <p:sldId id="4537" r:id="rId30"/>
    <p:sldId id="590" r:id="rId31"/>
    <p:sldId id="2644" r:id="rId32"/>
    <p:sldId id="2646" r:id="rId33"/>
    <p:sldId id="2650" r:id="rId34"/>
    <p:sldId id="2645" r:id="rId35"/>
    <p:sldId id="4539" r:id="rId36"/>
    <p:sldId id="2573" r:id="rId37"/>
    <p:sldId id="2587" r:id="rId38"/>
    <p:sldId id="2735" r:id="rId39"/>
    <p:sldId id="2736" r:id="rId40"/>
    <p:sldId id="2589" r:id="rId41"/>
    <p:sldId id="4541" r:id="rId42"/>
    <p:sldId id="4542" r:id="rId43"/>
    <p:sldId id="5176" r:id="rId44"/>
    <p:sldId id="1499" r:id="rId45"/>
    <p:sldId id="3355" r:id="rId46"/>
    <p:sldId id="1494" r:id="rId47"/>
    <p:sldId id="5209" r:id="rId48"/>
    <p:sldId id="5210" r:id="rId49"/>
    <p:sldId id="5211" r:id="rId50"/>
    <p:sldId id="3281" r:id="rId51"/>
    <p:sldId id="3306" r:id="rId52"/>
    <p:sldId id="3307" r:id="rId53"/>
    <p:sldId id="3282" r:id="rId54"/>
    <p:sldId id="3283" r:id="rId55"/>
    <p:sldId id="3302" r:id="rId56"/>
    <p:sldId id="3305" r:id="rId57"/>
    <p:sldId id="3303" r:id="rId58"/>
    <p:sldId id="3304" r:id="rId59"/>
    <p:sldId id="3301" r:id="rId60"/>
    <p:sldId id="3285" r:id="rId61"/>
    <p:sldId id="3286" r:id="rId62"/>
    <p:sldId id="3287" r:id="rId63"/>
    <p:sldId id="3288" r:id="rId64"/>
    <p:sldId id="3289" r:id="rId65"/>
    <p:sldId id="3290" r:id="rId66"/>
    <p:sldId id="3291" r:id="rId67"/>
    <p:sldId id="3292" r:id="rId68"/>
    <p:sldId id="3293" r:id="rId69"/>
    <p:sldId id="3294" r:id="rId70"/>
    <p:sldId id="3295" r:id="rId71"/>
    <p:sldId id="3296" r:id="rId72"/>
    <p:sldId id="3297" r:id="rId73"/>
    <p:sldId id="3298" r:id="rId74"/>
    <p:sldId id="3299" r:id="rId75"/>
    <p:sldId id="3300" r:id="rId76"/>
    <p:sldId id="3308" r:id="rId77"/>
    <p:sldId id="4680" r:id="rId78"/>
    <p:sldId id="5178" r:id="rId79"/>
    <p:sldId id="1534" r:id="rId80"/>
    <p:sldId id="5207" r:id="rId81"/>
    <p:sldId id="5208" r:id="rId8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9060"/>
    <p:restoredTop sz="94667"/>
  </p:normalViewPr>
  <p:slideViewPr>
    <p:cSldViewPr>
      <p:cViewPr varScale="1">
        <p:scale>
          <a:sx n="163" d="100"/>
          <a:sy n="163" d="100"/>
        </p:scale>
        <p:origin x="48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8.xml"/><Relationship Id="rId21" Type="http://schemas.openxmlformats.org/officeDocument/2006/relationships/slide" Target="slides/slide3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63" Type="http://schemas.openxmlformats.org/officeDocument/2006/relationships/slide" Target="slides/slide45.xml"/><Relationship Id="rId68" Type="http://schemas.openxmlformats.org/officeDocument/2006/relationships/slide" Target="slides/slide50.xml"/><Relationship Id="rId84" Type="http://schemas.openxmlformats.org/officeDocument/2006/relationships/presProps" Target="presProps.xml"/><Relationship Id="rId16" Type="http://schemas.openxmlformats.org/officeDocument/2006/relationships/slideMaster" Target="slideMasters/slideMaster16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53" Type="http://schemas.openxmlformats.org/officeDocument/2006/relationships/slide" Target="slides/slide35.xml"/><Relationship Id="rId58" Type="http://schemas.openxmlformats.org/officeDocument/2006/relationships/slide" Target="slides/slide40.xml"/><Relationship Id="rId74" Type="http://schemas.openxmlformats.org/officeDocument/2006/relationships/slide" Target="slides/slide56.xml"/><Relationship Id="rId79" Type="http://schemas.openxmlformats.org/officeDocument/2006/relationships/slide" Target="slides/slide61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56" Type="http://schemas.openxmlformats.org/officeDocument/2006/relationships/slide" Target="slides/slide38.xml"/><Relationship Id="rId64" Type="http://schemas.openxmlformats.org/officeDocument/2006/relationships/slide" Target="slides/slide46.xml"/><Relationship Id="rId69" Type="http://schemas.openxmlformats.org/officeDocument/2006/relationships/slide" Target="slides/slide51.xml"/><Relationship Id="rId77" Type="http://schemas.openxmlformats.org/officeDocument/2006/relationships/slide" Target="slides/slide5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3.xml"/><Relationship Id="rId72" Type="http://schemas.openxmlformats.org/officeDocument/2006/relationships/slide" Target="slides/slide54.xml"/><Relationship Id="rId80" Type="http://schemas.openxmlformats.org/officeDocument/2006/relationships/slide" Target="slides/slide62.xml"/><Relationship Id="rId85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59" Type="http://schemas.openxmlformats.org/officeDocument/2006/relationships/slide" Target="slides/slide41.xml"/><Relationship Id="rId67" Type="http://schemas.openxmlformats.org/officeDocument/2006/relationships/slide" Target="slides/slide49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54" Type="http://schemas.openxmlformats.org/officeDocument/2006/relationships/slide" Target="slides/slide36.xml"/><Relationship Id="rId62" Type="http://schemas.openxmlformats.org/officeDocument/2006/relationships/slide" Target="slides/slide44.xml"/><Relationship Id="rId70" Type="http://schemas.openxmlformats.org/officeDocument/2006/relationships/slide" Target="slides/slide52.xml"/><Relationship Id="rId75" Type="http://schemas.openxmlformats.org/officeDocument/2006/relationships/slide" Target="slides/slide57.xml"/><Relationship Id="rId8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slide" Target="slides/slide31.xml"/><Relationship Id="rId57" Type="http://schemas.openxmlformats.org/officeDocument/2006/relationships/slide" Target="slides/slide39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slide" Target="slides/slide34.xml"/><Relationship Id="rId60" Type="http://schemas.openxmlformats.org/officeDocument/2006/relationships/slide" Target="slides/slide42.xml"/><Relationship Id="rId65" Type="http://schemas.openxmlformats.org/officeDocument/2006/relationships/slide" Target="slides/slide47.xml"/><Relationship Id="rId73" Type="http://schemas.openxmlformats.org/officeDocument/2006/relationships/slide" Target="slides/slide55.xml"/><Relationship Id="rId78" Type="http://schemas.openxmlformats.org/officeDocument/2006/relationships/slide" Target="slides/slide60.xml"/><Relationship Id="rId81" Type="http://schemas.openxmlformats.org/officeDocument/2006/relationships/slide" Target="slides/slide63.xml"/><Relationship Id="rId86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21.xml"/><Relationship Id="rId34" Type="http://schemas.openxmlformats.org/officeDocument/2006/relationships/slide" Target="slides/slide16.xml"/><Relationship Id="rId50" Type="http://schemas.openxmlformats.org/officeDocument/2006/relationships/slide" Target="slides/slide32.xml"/><Relationship Id="rId55" Type="http://schemas.openxmlformats.org/officeDocument/2006/relationships/slide" Target="slides/slide37.xml"/><Relationship Id="rId76" Type="http://schemas.openxmlformats.org/officeDocument/2006/relationships/slide" Target="slides/slide5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3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1.xml"/><Relationship Id="rId24" Type="http://schemas.openxmlformats.org/officeDocument/2006/relationships/slide" Target="slides/slide6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66" Type="http://schemas.openxmlformats.org/officeDocument/2006/relationships/slide" Target="slides/slide48.xml"/><Relationship Id="rId87" Type="http://schemas.openxmlformats.org/officeDocument/2006/relationships/tableStyles" Target="tableStyles.xml"/><Relationship Id="rId61" Type="http://schemas.openxmlformats.org/officeDocument/2006/relationships/slide" Target="slides/slide43.xml"/><Relationship Id="rId82" Type="http://schemas.openxmlformats.org/officeDocument/2006/relationships/slide" Target="slides/slide6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7EFE96-C7D7-1941-B551-1974FC09AC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B87162-5FE8-FD4D-9400-D044EFC8BB2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75E0492A-F293-134D-87B9-F851FBD621D6}" type="datetime1">
              <a:rPr lang="en-US" altLang="en-US"/>
              <a:pPr/>
              <a:t>5/29/19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2CBB574-8C39-564C-8589-7F6BE4134F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48DC995-0278-B04B-B000-92A46C9A7A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CC6400-04C8-8A4B-8A23-66CA01FADC5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8BC9F5-9CCC-E346-8564-7E682F704E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9E01F2A1-F848-904E-AD1E-2C26CDFB1A4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7">
            <a:extLst>
              <a:ext uri="{FF2B5EF4-FFF2-40B4-BE49-F238E27FC236}">
                <a16:creationId xmlns:a16="http://schemas.microsoft.com/office/drawing/2014/main" id="{2B8D2250-76D0-DA4E-A698-DE61C35AD6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DE8DFC-57DC-464D-87AE-17E5F4D5B3A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0706" name="Rectangle 2">
            <a:extLst>
              <a:ext uri="{FF2B5EF4-FFF2-40B4-BE49-F238E27FC236}">
                <a16:creationId xmlns:a16="http://schemas.microsoft.com/office/drawing/2014/main" id="{771F9E78-D5BC-1849-93B0-28D5CEC40F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0707" name="Rectangle 3">
            <a:extLst>
              <a:ext uri="{FF2B5EF4-FFF2-40B4-BE49-F238E27FC236}">
                <a16:creationId xmlns:a16="http://schemas.microsoft.com/office/drawing/2014/main" id="{1DECA00F-9035-F845-9EB0-72DBB2F035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8396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12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730CAE-0500-D746-8294-14AF06FA118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pPr marL="0" marR="0" lvl="0" indent="0" algn="r" defTabSz="9112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530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12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730CAE-0500-D746-8294-14AF06FA118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pPr marL="0" marR="0" lvl="0" indent="0" algn="r" defTabSz="9112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2617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12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730CAE-0500-D746-8294-14AF06FA118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pPr marL="0" marR="0" lvl="0" indent="0" algn="r" defTabSz="9112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013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memory technologies (including DRAM and new Non-Volatile Memory technologies), memory scheduling, parallel computing systems (including multicore processors and GPUs), heterogeneous computing, processing-in-memory, interconnection networks, etc.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59945-7217-484B-8E74-88DC87A74BB0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6429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7">
            <a:extLst>
              <a:ext uri="{FF2B5EF4-FFF2-40B4-BE49-F238E27FC236}">
                <a16:creationId xmlns:a16="http://schemas.microsoft.com/office/drawing/2014/main" id="{2B8D2250-76D0-DA4E-A698-DE61C35AD6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DE8DFC-57DC-464D-87AE-17E5F4D5B3A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0706" name="Rectangle 2">
            <a:extLst>
              <a:ext uri="{FF2B5EF4-FFF2-40B4-BE49-F238E27FC236}">
                <a16:creationId xmlns:a16="http://schemas.microsoft.com/office/drawing/2014/main" id="{771F9E78-D5BC-1849-93B0-28D5CEC40F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0707" name="Rectangle 3">
            <a:extLst>
              <a:ext uri="{FF2B5EF4-FFF2-40B4-BE49-F238E27FC236}">
                <a16:creationId xmlns:a16="http://schemas.microsoft.com/office/drawing/2014/main" id="{1DECA00F-9035-F845-9EB0-72DBB2F035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67447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5225" y="676275"/>
            <a:ext cx="4713288" cy="3533775"/>
          </a:xfrm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7994" y="4434208"/>
            <a:ext cx="5166647" cy="4135091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Professor Mutlu</a:t>
            </a:r>
            <a:r>
              <a:rPr lang="ja-JP" altLang="en-US" dirty="0"/>
              <a:t>’</a:t>
            </a:r>
            <a:r>
              <a:rPr lang="en-US" dirty="0"/>
              <a:t>s research focus is all aspects of computer</a:t>
            </a:r>
            <a:r>
              <a:rPr lang="en-US" baseline="0" dirty="0"/>
              <a:t> </a:t>
            </a:r>
            <a:r>
              <a:rPr lang="en-US" dirty="0"/>
              <a:t>architecture, HW/SW interaction</a:t>
            </a:r>
            <a:r>
              <a:rPr lang="en-US" baseline="0" dirty="0"/>
              <a:t> and bioinformatics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He is looking for students to perform research</a:t>
            </a:r>
            <a:r>
              <a:rPr lang="en-US" baseline="0" dirty="0"/>
              <a:t> in these areas.</a:t>
            </a:r>
            <a:endParaRPr lang="en-US" dirty="0"/>
          </a:p>
          <a:p>
            <a:endParaRPr lang="en-US" dirty="0"/>
          </a:p>
          <a:p>
            <a:r>
              <a:rPr lang="en-US" dirty="0"/>
              <a:t>He and his group, SAFARI,</a:t>
            </a:r>
            <a:r>
              <a:rPr lang="en-US" baseline="0" dirty="0"/>
              <a:t> solve fundamental problems spanning:</a:t>
            </a:r>
          </a:p>
          <a:p>
            <a:endParaRPr lang="en-US" dirty="0"/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Memory, memory, memory, storage, interconnects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Parallel architectures, heterogeneous architectures, GP-GPUs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System/architecture interaction, new execution models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Energy efficiency, fault tolerance, hardware security 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Genome sequence analysis and assembly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b="1" i="1" dirty="0">
              <a:solidFill>
                <a:srgbClr val="3333CC"/>
              </a:solidFill>
              <a:latin typeface="Arial Narrow" charset="0"/>
              <a:ea typeface="ＭＳ Ｐゴシック" charset="0"/>
              <a:cs typeface="Arial" charset="0"/>
            </a:endParaRPr>
          </a:p>
          <a:p>
            <a:pPr defTabSz="931774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His group does broad research spanning systems to logic with architecture at center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b="1" i="1" dirty="0">
              <a:solidFill>
                <a:srgbClr val="3333CC"/>
              </a:solidFill>
              <a:latin typeface="Arial Narrow" charset="0"/>
              <a:ea typeface="ＭＳ Ｐゴシック" charset="0"/>
              <a:cs typeface="Arial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267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09F7C63-3FD9-754E-A260-1505EC7BA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6DF7399E-9532-3643-A52D-6EBB0ACEA2B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D55F143-BBEA-4B4D-9E07-BBD645E7CCF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1FACA2C-A39F-584F-8421-03FF78D132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C52F2BF-A5DC-C342-8E04-58D14A15E5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7B417D0-D609-5C4D-8FB9-767A744702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59249C29-2836-D847-90B8-EDCA8EC84C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69297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21CEB-B626-D246-AF0C-AB0FB1668C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E471398-CB35-8943-AABB-FEAA4DDD84B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7BB1B0-B986-954C-A452-E3CB54EB8F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322057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2EFFBA-F379-2244-BA2E-9AA07B9D04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972970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E4B95E-0B1A-E54D-99AD-FD05E02570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976242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04CE19-BEF9-714A-B106-3A57F2E3CAE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432276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CD46D2-A282-914E-8E4F-370B644A62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99921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7CF79C-58D9-8C41-8566-B0C580CA55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694216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895535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564605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979489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590393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5218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87B494F-6D69-E946-B0C0-6FD00FF2F3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01F912A-E827-1A47-AF14-69684D1A5A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852E4F-391D-054A-8939-6B73CB1C37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9403049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4072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151964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645925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699638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240467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947101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ＭＳ Ｐゴシック" charset="0"/>
              </a:defRPr>
            </a:lvl1pPr>
          </a:lstStyle>
          <a:p>
            <a:pPr>
              <a:defRPr/>
            </a:pPr>
            <a:fld id="{2B0615E8-B7BA-A94F-8CD8-59ABAB50F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936720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8E574D81-B5DE-384D-B24B-566C679AE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457831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F718DBD-A8C3-BF41-B930-E6F09B914F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345287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9E6F74A-33AD-9C44-A652-5BC058E443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83707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6209B5E-2F05-0546-BDBB-A781190B028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9749F6C-32F2-694E-B6F6-429DA7F7D5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C19F99-EA9E-6E43-A468-8B8054D59D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3096326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FE313B9-34D2-9B4F-924F-705E340D7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96377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72681F7-101F-CD48-BD26-A7C1DB38DD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686052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4DA22FE8-1BF1-7945-858E-9EDF18117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813430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EDECFB72-9437-4E43-B6E9-A86EC5F847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579593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9F1BB03A-AA9C-3441-BB02-8D748B0FE7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93985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F09218E9-1586-4840-9706-4250AB692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06413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0C7C5289-DED0-BF4F-8007-4B3A361AC9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990453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177E2285-5DCA-104D-A461-AF822D41BD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971335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charset="0"/>
                <a:ea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D3A7DCBA-C183-8B41-90A0-6DFD962BF7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627375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EADBC6-E218-9749-83D0-D418C02315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515567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D50A9FF-30F4-8546-8412-3497CC88B4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AE3711D-672C-C84A-97CD-6F4D432AA9E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95C80713-12B4-E945-8601-2E1E3287D69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D818C1E-BE5F-E54F-A1E5-7227C4D0C1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CC2D817-F5F5-4549-B6B5-FDBFF849F8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2D71498-1092-1041-AE1D-3247F31F6B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1C0EA54C-BDE5-354D-BB15-79D559520E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180662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4B5091-F527-F846-B0E6-8A00610558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9918515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66FAC6-684A-9245-8840-0A684E5C08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5877337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6B168E-7910-294E-9278-FD11E61804A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4213810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A08563-1837-0448-940A-95C1DD1C7A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5435384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138FEB-0220-8F40-B141-083F92526A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915388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85F1E1-4E96-7648-9FF9-1E2FF1A018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3877571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8D7F92-C12C-EF45-9367-36B78FAF3E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7152202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532642-5A6A-9B4A-9D8A-C48DB28F30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3689599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2D5E10-3460-A148-95EA-8279587B97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3460028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2F47BF-2E15-9244-A7ED-4945DA8BCD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981721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479FFBD-A7CE-9D4C-A510-28D77AC44D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BA309F2-AB8E-314B-A5A6-964AD45FC29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EB4A39C-72AD-D546-8740-EB7F170888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5266173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NVLogo_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82588"/>
            <a:ext cx="5694363" cy="442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5613" y="4624391"/>
            <a:ext cx="8229600" cy="58477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5562620"/>
            <a:ext cx="8229600" cy="461665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46644573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4188971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9"/>
            <a:ext cx="7772400" cy="1323439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207306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8716173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8477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8354473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4014199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4770193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50"/>
            <a:ext cx="3008313" cy="7078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1863471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026769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672869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222CC07-4A3C-B74A-826F-91E54A03093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C6EBE2-9EF4-7446-A859-9FBB8089D35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5EB5DD4-EA89-5041-89D7-716FE7EFFD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6475517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9698" y="274642"/>
            <a:ext cx="677108" cy="60499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60499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0548553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7387237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386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4671587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27260574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7398961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NVLogo_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82588"/>
            <a:ext cx="5694363" cy="442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5613" y="4624391"/>
            <a:ext cx="8229600" cy="58477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5562615"/>
            <a:ext cx="8229600" cy="461665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70173858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0365737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23439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6426185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1452473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8477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207202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698C2C2-5F7F-5441-A550-73BDB4C4686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DD5DC3C-F107-C945-B29B-CC2C7F31444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CB3E59B-42ED-6A40-B109-D38CFE9FB8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6923052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61764127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3043081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50"/>
            <a:ext cx="3008313" cy="7078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9907061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5762600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1989735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9698" y="274642"/>
            <a:ext cx="677108" cy="60499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60499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3246924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25711698"/>
      </p:ext>
    </p:extLst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386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35002077"/>
      </p:ext>
    </p:extLst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1300306"/>
      </p:ext>
    </p:extLst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8134107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6E188C6-CF89-A741-8AC9-0AF00489D6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1BB9DD0-DB4E-FF4A-A104-1F43AEB8E6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F08229-E458-A145-B0A5-2607DF1ECA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6470621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NVLogo_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82588"/>
            <a:ext cx="5694363" cy="442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5613" y="4624391"/>
            <a:ext cx="8229600" cy="58477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5562609"/>
            <a:ext cx="8229600" cy="461665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79049289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3303726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23439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8620812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6979548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8477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9525971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48504717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0571501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4" y="273050"/>
            <a:ext cx="3008313" cy="7078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4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5306422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42971592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346718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C707744-89D0-2C4D-A27F-E490D448EE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ED58B17-DA1F-8348-99A7-ABB78FBD55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77FCC0-B6C1-DD48-A6BA-1D63B06DF0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3983647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9698" y="274642"/>
            <a:ext cx="677108" cy="60499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60499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05566802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9598058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386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78417001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70834099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97814039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NVLogo_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82588"/>
            <a:ext cx="5694363" cy="442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5613" y="4624390"/>
            <a:ext cx="8229600" cy="58477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5562602"/>
            <a:ext cx="8229600" cy="461665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5858468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62232825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23439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1474285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3450458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8477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935164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6399B5E-4AF5-8640-993D-304A953A37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094690EF-562B-7344-A1BB-2F290768B6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DC715-EDDF-4B43-A525-F9204A5A83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6362065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86879513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876123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7078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7589978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3550603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6663544"/>
      </p:ext>
    </p:extLst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9694" y="274639"/>
            <a:ext cx="677108" cy="60499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60499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9544885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4704881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386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545168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3546794"/>
      </p:ext>
    </p:extLst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611586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C8A1484-3C34-3849-B87D-AB89AF4DEB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088223-4AD6-1746-8D50-28DED8DA59C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CF7BE5-8694-4847-AD44-329B213B98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150191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0CD04F8-9476-4E48-89FA-07C096FFB8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C28B7CE-8008-BC4E-AFCE-1BF0730796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400CD6-74BF-D146-A223-68305123A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031251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351839"/>
      </p:ext>
    </p:extLst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7449351"/>
      </p:ext>
    </p:extLst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2635804"/>
      </p:ext>
    </p:extLst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453376"/>
      </p:ext>
    </p:extLst>
  </p:cSld>
  <p:clrMapOvr>
    <a:masterClrMapping/>
  </p:clrMapOvr>
  <p:transition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760594"/>
      </p:ext>
    </p:extLst>
  </p:cSld>
  <p:clrMapOvr>
    <a:masterClrMapping/>
  </p:clrMapOvr>
  <p:transition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Luna. NTNU Gjøvik, 16/August/2016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120161"/>
      </p:ext>
    </p:extLst>
  </p:cSld>
  <p:clrMapOvr>
    <a:masterClrMapping/>
  </p:clrMapOvr>
  <p:transition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Luna. NTNU Gjøvik, 16/August/2016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6961742"/>
      </p:ext>
    </p:extLst>
  </p:cSld>
  <p:clrMapOvr>
    <a:masterClrMapping/>
  </p:clrMapOvr>
  <p:transition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Luna. NTNU Gjøvik, 16/August/2016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497317"/>
      </p:ext>
    </p:extLst>
  </p:cSld>
  <p:clrMapOvr>
    <a:masterClrMapping/>
  </p:clrMapOvr>
  <p:transition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Luna. NTNU Gjøvik, 16/August/2016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5675177"/>
      </p:ext>
    </p:extLst>
  </p:cSld>
  <p:clrMapOvr>
    <a:masterClrMapping/>
  </p:clrMapOvr>
  <p:transition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Luna. NTNU Gjøvik, 16/August/2016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138452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27360D-3A06-F044-A0D7-2637A96DD5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AA43824-7475-8A4A-A7A4-CF70F8EFEC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F23CE0-14CC-A24A-AF45-4078B45215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251428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Luna. NTNU Gjøvik, 16/August/2016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4373996"/>
      </p:ext>
    </p:extLst>
  </p:cSld>
  <p:clrMapOvr>
    <a:masterClrMapping/>
  </p:clrMapOvr>
  <p:transition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8AD672FA-6339-CE41-9F07-09C3D4EAF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8A9478E9-6D3F-3141-A5A1-C884727CF6F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CA3EB0D-EA22-834D-9D29-4A066205305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2025DFA-C983-F343-95CF-857FE2DECA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485F640-0DE9-0C43-B145-E80A4A815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863ED2B-36DB-A641-AB6F-1194343526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DD8A012-9FFD-AF43-993B-1B5111DE88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1049092"/>
      </p:ext>
    </p:extLst>
  </p:cSld>
  <p:clrMapOvr>
    <a:masterClrMapping/>
  </p:clrMapOvr>
  <p:transition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87A28DB-EB70-C549-9CBF-EC5A384A4B5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7420B76-A099-C64B-9B67-800067521F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0E66B-D170-A84B-AD98-A0D06085EB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2395201"/>
      </p:ext>
    </p:extLst>
  </p:cSld>
  <p:clrMapOvr>
    <a:masterClrMapping/>
  </p:clrMapOvr>
  <p:transition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8F6DD82-5894-9443-AFB2-2DB6F31FE4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90B67BC-4A11-FE42-9669-EFCCA2F1F0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D8E6A-C3E3-D64A-BDB1-C1623B5F98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084936"/>
      </p:ext>
    </p:extLst>
  </p:cSld>
  <p:clrMapOvr>
    <a:masterClrMapping/>
  </p:clrMapOvr>
  <p:transition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D1C58E8-B0C3-C044-8C95-923E6424918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CFD7574-337C-D849-80E5-5F4A5D4D1A2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F5822-869C-614B-8FBD-5D7C2F57C2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0589781"/>
      </p:ext>
    </p:extLst>
  </p:cSld>
  <p:clrMapOvr>
    <a:masterClrMapping/>
  </p:clrMapOvr>
  <p:transition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4AFD789-89FA-8642-8359-527022AA9E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B38C27A-4594-7142-8DD1-0B5D92B486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FE3E7-3301-EC4F-BAF4-DA08D63D48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6890758"/>
      </p:ext>
    </p:extLst>
  </p:cSld>
  <p:clrMapOvr>
    <a:masterClrMapping/>
  </p:clrMapOvr>
  <p:transition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4179D247-6FE5-2446-843D-38D2BFBB79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D05C15A-9ECB-1649-A20E-D8040C8C8D0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A160B-8660-A04F-9AB1-52C56219BF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2591798"/>
      </p:ext>
    </p:extLst>
  </p:cSld>
  <p:clrMapOvr>
    <a:masterClrMapping/>
  </p:clrMapOvr>
  <p:transition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1B6342D5-357A-B242-98F7-B5A4AF27632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4C803E1-C885-104B-9026-B620951D1F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0C3CB-FFC5-2943-86BB-92490FEA3C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3113628"/>
      </p:ext>
    </p:extLst>
  </p:cSld>
  <p:clrMapOvr>
    <a:masterClrMapping/>
  </p:clrMapOvr>
  <p:transition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C452122-67F4-254F-90B7-EEFE7EA78B4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F7320F4-1D75-6A47-971C-DF47D1A08D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60F1EE-C46E-A64A-BA91-3AC0D2DB9F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3790462"/>
      </p:ext>
    </p:extLst>
  </p:cSld>
  <p:clrMapOvr>
    <a:masterClrMapping/>
  </p:clrMapOvr>
  <p:transition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FCFE6C-36AF-E640-A2BC-E189297B94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C43B765-AAD5-6F42-8D0C-1BD8EF5BD4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00F3A-745D-F649-9D38-49583842D1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349431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F5CEFCB-654C-D84F-AA8F-058C185BC19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5EFCEA7-162D-724E-AB8D-AF803AAC32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E954495-7C21-274B-8E3E-6247BDA25E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5928069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E8655C5-7BD0-3442-886E-234821E407D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604EF9B-850A-994A-A1C0-9E6E45BEAC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7DCD7-BC73-E847-B0C3-6A1166D4C5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3081389"/>
      </p:ext>
    </p:extLst>
  </p:cSld>
  <p:clrMapOvr>
    <a:masterClrMapping/>
  </p:clrMapOvr>
  <p:transition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DC2D6A6-7EB8-A34F-8DCF-4DEE37028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D3AC6C-E0BA-8B4B-9078-28F01E1F53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DF811-9866-7545-B37C-ECEFF032CC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6825831"/>
      </p:ext>
    </p:extLst>
  </p:cSld>
  <p:clrMapOvr>
    <a:masterClrMapping/>
  </p:clrMapOvr>
  <p:transition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9FFBC4E-B5F7-684F-9032-173071980B9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59679A0-D655-8B48-9C34-E461C1BCD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74377-449D-1442-BFA7-E8E1157DE0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5865369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8E37F77-2963-7E4E-9F13-35DEA844DF7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D9CDD44-C475-F149-9061-2F63F3CAECF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106CE1A-3CAB-0F40-BD88-09FBFFBC1B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1843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F5E9E3A0-A39A-D74B-B300-91F792916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42593A3-CBFC-C443-8E39-E1AB3F5DADE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A814E92-577F-0E42-8081-E1C909084AC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C8C354-9EBC-AD47-B383-EEC60007A5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0D9D97-DF5F-B843-84DC-AF8D49CFBD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212987-1109-B246-AAC2-C4F925F6EB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9FCB30DF-F417-3E46-B139-9C9008C338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351147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5431FC0-5A1A-2C41-9AA3-636872DAE7F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EC3BCEB-4B73-B34D-87C7-63AABB78DE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F95A02A-2F05-AD43-AFDB-1447D547EE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09277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98A6843-91F2-A34D-A384-2EF92E060A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A0AF7E0-55AA-E745-945A-CF17F9B4CEF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BFF25E6-24E5-D24C-87B2-5B3995771E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515172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0EEAED6-A6BF-5443-B03A-69FF21FBDCD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301830-EFE7-DC4E-9F2F-6EA78AE924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31B7B16-08A6-E249-9FC5-25D2F8709E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201623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7097C355-DF3F-124D-86A8-096BE137D8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A60BDB1-8B82-1A4A-A567-69A3295A07D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9829EF3-5E50-0243-9606-313306245A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1416155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79DCFBA-DADE-6840-BCF1-049A19ABAE1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AA14112-2519-0040-8FE6-AD1E29BC22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436F13B-78E7-3540-8665-72F3C4E7B8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35809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C3F8FDF-CE50-D943-AE7C-350D021EE86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5B24CEC-1438-2149-9CCF-782DABE98F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862103-AEB8-8A4B-9648-FE9EE35337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5970889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00F9132-D977-354D-93C9-2204A0ECA78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847DB66-2EDB-944C-934B-203FA1922B7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DF643CA-7B5A-8047-9575-6321CAF416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806760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D96F6F8-D657-5F4C-B94D-4864DC5B9D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9D3005D-B7F9-4640-8A64-A489E5B3DF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6853688-CAD3-1249-A516-2CF2AB05D8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8128979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7B2434C-C950-144C-A4D1-B283AF01C6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A7BD635-5B1D-D74C-AC59-2623ADC916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BEE9251-6724-9B4B-96D6-D75F9B3535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1528267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CC4612F-0575-4E46-B8E2-1279A837B2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C0AB67F-A6AF-0F4B-A674-CC744A6930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3C37DE4-0DAF-3E47-A399-2F6D41BAD7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2286696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79FF6ED-04DE-3646-8E53-0745B1866B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16E3B4C-27A6-B545-AC4D-98ABF06D42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C4FF6A4-3EBE-CF4D-A874-A0385F8A41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049851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4C46FCB-634B-8A47-9AC6-25B3464E1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F95C4AF-D30F-E14D-BBC3-754FDBA4A4E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31F3883-8568-B84C-A306-1CBF8DA0A86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8595BAA-66AE-534A-8396-AF004655C4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8252872-9190-864A-802C-997A78520E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282D34A-7AAA-A840-98D2-CEA336C905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F38DEAD-5A41-EA4D-A385-D5078B1E78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738264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BFEC6F2-5D18-2C4E-B51F-B9956BEBDC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9556DB-4661-F944-B2CF-C77C133C4C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075FE-9648-6D48-9A3F-79E0A4971B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1798618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2C408C-4BB6-1C4F-B571-BB4CA51687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8DD0093-E897-EC49-850B-CAA491BE9F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C5A45-E2DB-EB49-B94E-42C8EAE612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123797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9826EA7-578E-2F42-A4C2-122305C24D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D502D43-BF5C-FE4B-97D8-A2CA06A5D3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FCCFA-1F0E-FD48-A983-0E37301F85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8990311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1977B371-6C6F-A24E-9DD8-D3FA2BE1D7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4818A72-28C9-F045-A4CC-3D2237FF57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66AB5-1117-D74C-A189-8782914E7F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859318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E6D0EA1-88B5-934F-AC61-035BAD1739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4BD2F2B-C670-5848-81A5-41FCBD2DD5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0FB077-2795-644E-8A13-C7025091D6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1460439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88538EE-96B2-AA47-80D2-476C2BB513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F1C0E30-244F-0042-BD8B-23BA6744B8C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9301D-C9BB-B54F-B660-7088957654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3565631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C1CF2072-0028-324C-890D-56FB1397CF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DF6D8AA-FE40-7641-8EA6-3105809B9DF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CB059-0ACB-234B-8360-6664267FCE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189140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992DA08-79DE-C54C-B6B8-2A4D1FC21D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60AF047-B725-2742-A8B3-850CC4796C6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0CD5C-FC9B-9B42-9743-CDD5AA7FB9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214179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CB1A50C-3A9A-4643-B430-3B76F0C9EE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62D37BE-EA6B-F140-BF5F-8D18935B18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F39F1-5A66-A04F-82E2-65DB2A8F9C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3202443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F065356-3506-3346-B6C4-ADF54CA1B8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2F381B7-EE4D-4444-8CAA-01EBF5B5943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27293-BD49-2A4B-B1F2-51314F109C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6685720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C59A038-475D-B541-8D1D-D99D69F87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D2953A3-6B7E-B14A-85F4-6D246B76F5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408B9-62FA-8E48-B981-AC33381087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1502436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A9BE153-E238-C245-91BD-AE4226796B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A55DE1-CD7D-4F47-AEFF-1DE8F2EBF6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E76D7-09D5-AD43-8228-0CC2663E6E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565689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84C01C86-C1DB-C548-83E1-69EC6C893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60B504E3-7291-4340-8C1E-9FC7E6BFB6D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F1E538C-C2D3-6947-9515-45AF1B32245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420BC7D-8812-EE40-9404-467C4952CE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0A9F2AC-2FE2-9A4C-B409-2E9B848BFE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CB3D45A-A913-CB44-A570-9B9994842FB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255D2AE-4452-7B47-886D-4DACE4D54E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7831070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CF23CFE-8483-F54E-AE0F-1025B5EE0D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1817AE3-840C-A74D-864E-2C32647113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AD70D-3DA2-E641-A869-6E4EFF9D62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0037416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E0E635C-1FAC-7342-83FE-EFA6677D23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700BA0E-96F0-B64E-8E41-C92A27EB72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E1CCE8-7207-DE48-B653-DF68CF935C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471689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C70FA35-E49F-1443-BE27-4838C75DF8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FC8AC0D-27EE-9D46-946A-4EE472A7B8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0A31F9-AAAC-AC4B-920A-EC643C2AD5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799787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E386AF0-DAC3-E840-A104-68AAA1D572B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4F7A502-7228-E04E-919D-B8554672AEC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946BB-7721-834A-B8F0-CF1AEFDED5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7366848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0BF8F3E7-FD35-E54F-A25B-68A347EFF7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D715388E-9BE7-3F4D-9A00-5A5B86F9A7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3C4F0-CFB1-8F40-9B4F-81327B8A27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9722815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959C213-54CB-594A-9E29-3EED83F9ECE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276CF44-10D4-7E4F-BC36-3238115ACD5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0BBFA-214F-794E-9F7B-AA10465002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9091583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FA95B82-EBDA-9845-96A4-E66B79329F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F94364D-1526-534F-9594-E85276463C8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60D09-AF56-A043-8C0C-09C28341BE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190756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0D150AF-0460-3D4A-8E4E-F275114DB8E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D35CFCD-313F-194C-B3F9-7DE3D9E7FB1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1A11F-E52B-014D-B04F-075776DB54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4755249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384909-86F0-5E41-B9C7-AD3D430D05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AA6C6E1-39E5-3544-8DFD-A6083C045B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FF7EB3-16AB-2342-9E5F-1AD461E2B1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419162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CBB237E-0FE8-104A-8AAF-2E6DDBE1D3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5370118-951B-424D-B344-A4D8E694FD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B2176-0278-9341-B63D-F6F9B2E1B2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0682995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D56612-8A30-844F-BD9C-5CAC1EC8D8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5FCE196-A7FC-8D4B-BDEE-778EEC0F2CC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A4155-566F-B349-809C-2057B49D23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6769720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43E13F-F4A9-3846-88B5-4232C1FABD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21800D5-39CD-CA47-AFF8-E9B94109FD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E239B-8665-3342-B4E1-8D4C235E8C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7356470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585343DB-A16E-7848-9183-3AE061CCE3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B22ADDB-0572-074B-94E3-A25859E515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0885686B-A478-684B-AA0C-1BA0497A5DC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AE5468E-9E68-EA43-9DD1-EA2C82D962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E9FBC01-266A-D040-BB71-1F967CF510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9ABA405-7479-A544-BFD7-C9ADB4EDD1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E26B0A8C-CDB5-CC4A-8004-2BE4ED6518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674081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4F51BE3-8022-1A4D-A555-DEA327C3EBC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4EBD98B-C7E0-0A47-8AE6-59D705A810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E8901-243A-8942-8A87-76ABAC9424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2902928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9ED69F3-BE64-2A41-BFDF-840793E2131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1A63825-3BFC-3546-ABA2-68AE0EA04DB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D934CC-081C-A04B-B502-AFD7B3D9F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4177764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368252B-15C9-9B4F-B1DF-0AD652168C2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C0D8F93-24AA-DD4D-A779-F6AE0C72AE5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FE2E4-2734-0744-B984-6B05FAAEEF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3152795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5FB1331-8E83-C34A-BC09-12ACFB17C73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2E515AC-AC8F-7843-8947-D23CBDE558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F30C0-B84C-6F4D-B73F-ED07DF0987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03259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4EB975F8-88DA-2840-A25E-B2D1093822C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785E623-4125-204D-8C02-03C18E752E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B1C6C-4B29-6A41-AD7C-B5E6ABF91C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452830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CA8E1B5-36FD-624E-B2E5-5B86FD9C5E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70E85A6-4700-974F-AB6C-79DFB1642CC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98D40-ACC9-2447-9B27-CFF82C039B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1314409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DF37E10-777C-764C-9068-145673AA22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7640A829-5E5E-6143-AAD8-24D130C53C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819A7-D913-8B43-91C9-F5683FA97A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07208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D1063CB-F9C6-8245-85E9-A425C5CF9E9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CC6D4C-0CEB-0048-BDFF-B7876D19883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37966-C164-5544-855B-FAEE576902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063470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84F0380-176E-1D49-A5E0-CCE0D57BF8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9193373-F41D-1B4F-9440-10179CAC1D4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82543-F63D-064D-80E0-EFAB343B78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2219647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A65F4A-A0A9-9D43-9DB6-4334B374A41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49EF80E-293B-F642-9D0B-28F81F512A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7A714-C53F-3442-A70A-F9A186D9B8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2097546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3E7E56-F02F-AD4C-97E6-CAE5331BFDE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7A69601-C6FF-FD49-B14D-1B6A1A6A197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A2F92B-533A-8A40-90A0-F6C5273DA1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291532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3464E38-6855-D443-BB32-8151E405875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78465A3-8E53-8D4F-9D58-86CFD1E8A2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A25F9F-D716-9E40-9285-3135840619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428773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F4A5797-4A52-3C47-A60F-384E101789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821962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FB91F-8620-9C4D-8A32-1AD02BFD54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972428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B9C50-E303-F947-B3E2-3E825F48C7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338025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808B7-3DFC-6D40-89A2-98C67E53C3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860712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8E456-01DF-094D-8CFB-DA5FA9E8BD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129238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B0D83-FC11-C440-9D61-A92EDF7AC3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379270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D0A55-7789-CF47-ACA7-2311AFA1B9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088716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9BBE6-A637-304C-B5B7-9A7E3C08C5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888904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BCF56-964A-F947-93A6-92ACEE6C7F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748386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CA570-B74D-4749-94AD-86C253965F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28354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3B27791-FDE1-F546-BBDE-B01DD5ED4A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DBF8D47-6668-1846-AF0B-4E98836292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A5F5C9-2E3B-5D4B-B299-366675FA8C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1565067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E11DC-2133-4F4D-8A86-82695C1346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061157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320AC-71F7-B345-A8F3-275013FA31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790653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0BAC2F-B439-E447-8DA2-356891760CD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59651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1C58A-BEE0-3244-961F-1A0E560D1D2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77693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92FFD9-2372-7C4A-877E-E12721FF77D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38095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478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9E2D0-5514-D143-ACD7-C4A64778616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94680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7872EA-F26A-4145-A795-77DAECC48FB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41227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1FDF91-92A9-C949-8A07-3E2F76AEF26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62956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AF023A-AB31-994E-BC3F-382B9A6E705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08788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2A7831-4E7B-244D-A134-1E2BC08332D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538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DF22623-57D7-314E-8EC2-92E41A62B7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E822B03-1D86-2D4B-89BF-6C61364B0B3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A683FD-9DD8-A746-BB42-FE9AE8C618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407222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046AEC-AD1B-E34A-8090-53DF3414A2A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43397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D35BDC-EE16-B744-AC3D-34767D20686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17838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52400"/>
            <a:ext cx="1943100" cy="5943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76900" cy="5943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C501A8-539A-5A45-A57B-657B1479DE8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27208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8B44AC5F-686F-284E-A21C-05165FDECB2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933890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707199-5A47-A049-8D5E-F0A177A45C8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244289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E12D22-0559-334F-BA3A-5B27327807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14528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C637AC-6B28-F643-9D2E-95C9FD64AA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25751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E2356A-5AF2-F049-8E48-3CD312F066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325034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E7C01C-51B9-B84A-B14C-CB44A3C4A5D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875972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813CC4-71FD-774F-A216-95B1DD7E329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85075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7.xml"/><Relationship Id="rId13" Type="http://schemas.openxmlformats.org/officeDocument/2006/relationships/slideLayout" Target="../slideLayouts/slideLayout152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1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141.xml"/><Relationship Id="rId16" Type="http://schemas.openxmlformats.org/officeDocument/2006/relationships/theme" Target="../theme/theme13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4.xml"/><Relationship Id="rId15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Relationship Id="rId14" Type="http://schemas.openxmlformats.org/officeDocument/2006/relationships/slideLayout" Target="../slideLayouts/slideLayout15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slideLayout" Target="../slideLayouts/slideLayout167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slideLayout" Target="../slideLayouts/slideLayout166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156.xml"/><Relationship Id="rId16" Type="http://schemas.openxmlformats.org/officeDocument/2006/relationships/theme" Target="../theme/theme14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5" Type="http://schemas.openxmlformats.org/officeDocument/2006/relationships/slideLayout" Target="../slideLayouts/slideLayout16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14" Type="http://schemas.openxmlformats.org/officeDocument/2006/relationships/slideLayout" Target="../slideLayouts/slideLayout168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13" Type="http://schemas.openxmlformats.org/officeDocument/2006/relationships/slideLayout" Target="../slideLayouts/slideLayout182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slideLayout" Target="../slideLayouts/slideLayout181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171.xml"/><Relationship Id="rId16" Type="http://schemas.openxmlformats.org/officeDocument/2006/relationships/theme" Target="../theme/theme15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5" Type="http://schemas.openxmlformats.org/officeDocument/2006/relationships/slideLayout" Target="../slideLayouts/slideLayout18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Relationship Id="rId14" Type="http://schemas.openxmlformats.org/officeDocument/2006/relationships/slideLayout" Target="../slideLayouts/slideLayout18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2.xml"/><Relationship Id="rId13" Type="http://schemas.openxmlformats.org/officeDocument/2006/relationships/slideLayout" Target="../slideLayouts/slideLayout197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87.xml"/><Relationship Id="rId7" Type="http://schemas.openxmlformats.org/officeDocument/2006/relationships/slideLayout" Target="../slideLayouts/slideLayout191.xml"/><Relationship Id="rId12" Type="http://schemas.openxmlformats.org/officeDocument/2006/relationships/slideLayout" Target="../slideLayouts/slideLayout196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186.xml"/><Relationship Id="rId16" Type="http://schemas.openxmlformats.org/officeDocument/2006/relationships/theme" Target="../theme/theme16.xml"/><Relationship Id="rId1" Type="http://schemas.openxmlformats.org/officeDocument/2006/relationships/slideLayout" Target="../slideLayouts/slideLayout185.xml"/><Relationship Id="rId6" Type="http://schemas.openxmlformats.org/officeDocument/2006/relationships/slideLayout" Target="../slideLayouts/slideLayout190.xml"/><Relationship Id="rId11" Type="http://schemas.openxmlformats.org/officeDocument/2006/relationships/slideLayout" Target="../slideLayouts/slideLayout195.xml"/><Relationship Id="rId5" Type="http://schemas.openxmlformats.org/officeDocument/2006/relationships/slideLayout" Target="../slideLayouts/slideLayout189.xml"/><Relationship Id="rId15" Type="http://schemas.openxmlformats.org/officeDocument/2006/relationships/slideLayout" Target="../slideLayouts/slideLayout199.xml"/><Relationship Id="rId10" Type="http://schemas.openxmlformats.org/officeDocument/2006/relationships/slideLayout" Target="../slideLayouts/slideLayout194.xml"/><Relationship Id="rId4" Type="http://schemas.openxmlformats.org/officeDocument/2006/relationships/slideLayout" Target="../slideLayouts/slideLayout188.xml"/><Relationship Id="rId9" Type="http://schemas.openxmlformats.org/officeDocument/2006/relationships/slideLayout" Target="../slideLayouts/slideLayout193.xml"/><Relationship Id="rId14" Type="http://schemas.openxmlformats.org/officeDocument/2006/relationships/slideLayout" Target="../slideLayouts/slideLayout198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02.xml"/><Relationship Id="rId7" Type="http://schemas.openxmlformats.org/officeDocument/2006/relationships/slideLayout" Target="../slideLayouts/slideLayout206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201.xml"/><Relationship Id="rId1" Type="http://schemas.openxmlformats.org/officeDocument/2006/relationships/slideLayout" Target="../slideLayouts/slideLayout200.xml"/><Relationship Id="rId6" Type="http://schemas.openxmlformats.org/officeDocument/2006/relationships/slideLayout" Target="../slideLayouts/slideLayout205.xml"/><Relationship Id="rId11" Type="http://schemas.openxmlformats.org/officeDocument/2006/relationships/slideLayout" Target="../slideLayouts/slideLayout210.xml"/><Relationship Id="rId5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209.xml"/><Relationship Id="rId4" Type="http://schemas.openxmlformats.org/officeDocument/2006/relationships/slideLayout" Target="../slideLayouts/slideLayout203.xml"/><Relationship Id="rId9" Type="http://schemas.openxmlformats.org/officeDocument/2006/relationships/slideLayout" Target="../slideLayouts/slideLayout208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8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213.xml"/><Relationship Id="rId7" Type="http://schemas.openxmlformats.org/officeDocument/2006/relationships/slideLayout" Target="../slideLayouts/slideLayout217.xml"/><Relationship Id="rId12" Type="http://schemas.openxmlformats.org/officeDocument/2006/relationships/slideLayout" Target="../slideLayouts/slideLayout222.xml"/><Relationship Id="rId2" Type="http://schemas.openxmlformats.org/officeDocument/2006/relationships/slideLayout" Target="../slideLayouts/slideLayout212.xml"/><Relationship Id="rId1" Type="http://schemas.openxmlformats.org/officeDocument/2006/relationships/slideLayout" Target="../slideLayouts/slideLayout211.xml"/><Relationship Id="rId6" Type="http://schemas.openxmlformats.org/officeDocument/2006/relationships/slideLayout" Target="../slideLayouts/slideLayout216.xml"/><Relationship Id="rId11" Type="http://schemas.openxmlformats.org/officeDocument/2006/relationships/slideLayout" Target="../slideLayouts/slideLayout221.xml"/><Relationship Id="rId5" Type="http://schemas.openxmlformats.org/officeDocument/2006/relationships/slideLayout" Target="../slideLayouts/slideLayout215.xml"/><Relationship Id="rId10" Type="http://schemas.openxmlformats.org/officeDocument/2006/relationships/slideLayout" Target="../slideLayouts/slideLayout220.xml"/><Relationship Id="rId4" Type="http://schemas.openxmlformats.org/officeDocument/2006/relationships/slideLayout" Target="../slideLayouts/slideLayout214.xml"/><Relationship Id="rId9" Type="http://schemas.openxmlformats.org/officeDocument/2006/relationships/slideLayout" Target="../slideLayouts/slideLayout2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0597121F-A388-ED4A-AE81-21673B58E6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00EB7EAE-DB9A-C346-8B8F-D7F73B5EE7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64CBBA23-D74E-7848-8CB6-898189154BA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8CB6DF-A4CD-244F-9B34-93C3F148FC6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71CC4780-0F08-994D-92C3-AB2E96486C4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0DD43B60-5D8C-3743-8DE9-3FD7EE241DD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8FEB27C4-60A2-934C-B9C7-0397062444F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65" r:id="rId1"/>
    <p:sldLayoutId id="2147485321" r:id="rId2"/>
    <p:sldLayoutId id="2147485322" r:id="rId3"/>
    <p:sldLayoutId id="2147485323" r:id="rId4"/>
    <p:sldLayoutId id="2147485324" r:id="rId5"/>
    <p:sldLayoutId id="2147485325" r:id="rId6"/>
    <p:sldLayoutId id="2147485326" r:id="rId7"/>
    <p:sldLayoutId id="2147485327" r:id="rId8"/>
    <p:sldLayoutId id="2147485328" r:id="rId9"/>
    <p:sldLayoutId id="2147485329" r:id="rId10"/>
    <p:sldLayoutId id="2147485330" r:id="rId11"/>
    <p:sldLayoutId id="214748533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074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26" r:id="rId1"/>
    <p:sldLayoutId id="2147485627" r:id="rId2"/>
    <p:sldLayoutId id="2147485628" r:id="rId3"/>
    <p:sldLayoutId id="2147485629" r:id="rId4"/>
    <p:sldLayoutId id="2147485630" r:id="rId5"/>
    <p:sldLayoutId id="2147485631" r:id="rId6"/>
    <p:sldLayoutId id="2147485632" r:id="rId7"/>
    <p:sldLayoutId id="2147485633" r:id="rId8"/>
    <p:sldLayoutId id="2147485634" r:id="rId9"/>
    <p:sldLayoutId id="2147485635" r:id="rId10"/>
    <p:sldLayoutId id="214748563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7335F6-6954-3C40-A4A8-B5A9BB3542FD}" type="slidenum">
              <a:rPr lang="en-US"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</a:endParaRPr>
          </a:p>
        </p:txBody>
      </p:sp>
      <p:sp>
        <p:nvSpPr>
          <p:cNvPr id="14342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43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014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38" r:id="rId1"/>
    <p:sldLayoutId id="2147485639" r:id="rId2"/>
    <p:sldLayoutId id="2147485640" r:id="rId3"/>
    <p:sldLayoutId id="2147485641" r:id="rId4"/>
    <p:sldLayoutId id="2147485642" r:id="rId5"/>
    <p:sldLayoutId id="2147485643" r:id="rId6"/>
    <p:sldLayoutId id="2147485644" r:id="rId7"/>
    <p:sldLayoutId id="2147485645" r:id="rId8"/>
    <p:sldLayoutId id="2147485646" r:id="rId9"/>
    <p:sldLayoutId id="2147485647" r:id="rId10"/>
    <p:sldLayoutId id="2147485648" r:id="rId11"/>
    <p:sldLayoutId id="2147485649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70EA6E8-131D-304C-81D9-F81A6EBD71AF}" type="slidenum">
              <a:rPr lang="en-US" altLang="en-US" smtClean="0">
                <a:ea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ea typeface="ＭＳ Ｐゴシック" charset="-128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434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51" r:id="rId1"/>
    <p:sldLayoutId id="2147485652" r:id="rId2"/>
    <p:sldLayoutId id="2147485653" r:id="rId3"/>
    <p:sldLayoutId id="2147485654" r:id="rId4"/>
    <p:sldLayoutId id="2147485655" r:id="rId5"/>
    <p:sldLayoutId id="2147485656" r:id="rId6"/>
    <p:sldLayoutId id="2147485657" r:id="rId7"/>
    <p:sldLayoutId id="2147485658" r:id="rId8"/>
    <p:sldLayoutId id="2147485659" r:id="rId9"/>
    <p:sldLayoutId id="2147485660" r:id="rId10"/>
    <p:sldLayoutId id="2147485661" r:id="rId11"/>
    <p:sldLayoutId id="214748566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391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56676" name="Text Box 4"/>
          <p:cNvSpPr txBox="1">
            <a:spLocks noChangeArrowheads="1"/>
          </p:cNvSpPr>
          <p:nvPr/>
        </p:nvSpPr>
        <p:spPr bwMode="auto">
          <a:xfrm>
            <a:off x="457200" y="6477000"/>
            <a:ext cx="20574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800">
                <a:solidFill>
                  <a:srgbClr val="FFFFFF"/>
                </a:solidFill>
              </a:rPr>
              <a:t>© NVIDIA Corporation 2007</a:t>
            </a:r>
          </a:p>
        </p:txBody>
      </p:sp>
    </p:spTree>
    <p:extLst>
      <p:ext uri="{BB962C8B-B14F-4D97-AF65-F5344CB8AC3E}">
        <p14:creationId xmlns:p14="http://schemas.microsoft.com/office/powerpoint/2010/main" val="261155872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664" r:id="rId1"/>
    <p:sldLayoutId id="2147485665" r:id="rId2"/>
    <p:sldLayoutId id="2147485666" r:id="rId3"/>
    <p:sldLayoutId id="2147485667" r:id="rId4"/>
    <p:sldLayoutId id="2147485668" r:id="rId5"/>
    <p:sldLayoutId id="2147485669" r:id="rId6"/>
    <p:sldLayoutId id="2147485670" r:id="rId7"/>
    <p:sldLayoutId id="2147485671" r:id="rId8"/>
    <p:sldLayoutId id="2147485672" r:id="rId9"/>
    <p:sldLayoutId id="2147485673" r:id="rId10"/>
    <p:sldLayoutId id="2147485674" r:id="rId11"/>
    <p:sldLayoutId id="2147485675" r:id="rId12"/>
    <p:sldLayoutId id="2147485676" r:id="rId13"/>
    <p:sldLayoutId id="2147485677" r:id="rId14"/>
    <p:sldLayoutId id="2147485678" r:id="rId15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+mj-lt"/>
          <a:ea typeface="ＭＳ Ｐゴシック" pitchFamily="-110" charset="-128"/>
          <a:cs typeface="ＭＳ Ｐゴシック" pitchFamily="-11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400" b="1">
          <a:solidFill>
            <a:schemeClr val="tx1"/>
          </a:solidFill>
          <a:latin typeface="+mn-lt"/>
          <a:ea typeface="ＭＳ Ｐゴシック" pitchFamily="-110" charset="-128"/>
          <a:cs typeface="ＭＳ Ｐゴシック" pitchFamily="-110" charset="-128"/>
        </a:defRPr>
      </a:lvl1pPr>
      <a:lvl2pPr marL="974725" indent="-403225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000"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2pPr>
      <a:lvl3pPr marL="1431925" indent="-3429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3pPr>
      <a:lvl4pPr marL="177482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391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57700" name="Text Box 4"/>
          <p:cNvSpPr txBox="1">
            <a:spLocks noChangeArrowheads="1"/>
          </p:cNvSpPr>
          <p:nvPr/>
        </p:nvSpPr>
        <p:spPr bwMode="auto">
          <a:xfrm>
            <a:off x="457200" y="6477000"/>
            <a:ext cx="20574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800">
                <a:solidFill>
                  <a:srgbClr val="FFFFFF"/>
                </a:solidFill>
              </a:rPr>
              <a:t>© NVIDIA Corporation 2007</a:t>
            </a:r>
          </a:p>
        </p:txBody>
      </p:sp>
    </p:spTree>
    <p:extLst>
      <p:ext uri="{BB962C8B-B14F-4D97-AF65-F5344CB8AC3E}">
        <p14:creationId xmlns:p14="http://schemas.microsoft.com/office/powerpoint/2010/main" val="34430961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680" r:id="rId1"/>
    <p:sldLayoutId id="2147485681" r:id="rId2"/>
    <p:sldLayoutId id="2147485682" r:id="rId3"/>
    <p:sldLayoutId id="2147485683" r:id="rId4"/>
    <p:sldLayoutId id="2147485684" r:id="rId5"/>
    <p:sldLayoutId id="2147485685" r:id="rId6"/>
    <p:sldLayoutId id="2147485686" r:id="rId7"/>
    <p:sldLayoutId id="2147485687" r:id="rId8"/>
    <p:sldLayoutId id="2147485688" r:id="rId9"/>
    <p:sldLayoutId id="2147485689" r:id="rId10"/>
    <p:sldLayoutId id="2147485690" r:id="rId11"/>
    <p:sldLayoutId id="2147485691" r:id="rId12"/>
    <p:sldLayoutId id="2147485692" r:id="rId13"/>
    <p:sldLayoutId id="2147485693" r:id="rId14"/>
    <p:sldLayoutId id="2147485694" r:id="rId15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+mj-lt"/>
          <a:ea typeface="ＭＳ Ｐゴシック" pitchFamily="-110" charset="-128"/>
          <a:cs typeface="ＭＳ Ｐゴシック" pitchFamily="-11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400" b="1">
          <a:solidFill>
            <a:schemeClr val="tx1"/>
          </a:solidFill>
          <a:latin typeface="+mn-lt"/>
          <a:ea typeface="ＭＳ Ｐゴシック" pitchFamily="-110" charset="-128"/>
          <a:cs typeface="ＭＳ Ｐゴシック" pitchFamily="-110" charset="-128"/>
        </a:defRPr>
      </a:lvl1pPr>
      <a:lvl2pPr marL="974725" indent="-403225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000"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2pPr>
      <a:lvl3pPr marL="1431925" indent="-3429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3pPr>
      <a:lvl4pPr marL="177482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391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58724" name="Text Box 4"/>
          <p:cNvSpPr txBox="1">
            <a:spLocks noChangeArrowheads="1"/>
          </p:cNvSpPr>
          <p:nvPr/>
        </p:nvSpPr>
        <p:spPr bwMode="auto">
          <a:xfrm>
            <a:off x="457200" y="6477000"/>
            <a:ext cx="20574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800">
                <a:solidFill>
                  <a:srgbClr val="FFFFFF"/>
                </a:solidFill>
              </a:rPr>
              <a:t>© NVIDIA Corporation 2007</a:t>
            </a:r>
          </a:p>
        </p:txBody>
      </p:sp>
    </p:spTree>
    <p:extLst>
      <p:ext uri="{BB962C8B-B14F-4D97-AF65-F5344CB8AC3E}">
        <p14:creationId xmlns:p14="http://schemas.microsoft.com/office/powerpoint/2010/main" val="406917100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696" r:id="rId1"/>
    <p:sldLayoutId id="2147485697" r:id="rId2"/>
    <p:sldLayoutId id="2147485698" r:id="rId3"/>
    <p:sldLayoutId id="2147485699" r:id="rId4"/>
    <p:sldLayoutId id="2147485700" r:id="rId5"/>
    <p:sldLayoutId id="2147485701" r:id="rId6"/>
    <p:sldLayoutId id="2147485702" r:id="rId7"/>
    <p:sldLayoutId id="2147485703" r:id="rId8"/>
    <p:sldLayoutId id="2147485704" r:id="rId9"/>
    <p:sldLayoutId id="2147485705" r:id="rId10"/>
    <p:sldLayoutId id="2147485706" r:id="rId11"/>
    <p:sldLayoutId id="2147485707" r:id="rId12"/>
    <p:sldLayoutId id="2147485708" r:id="rId13"/>
    <p:sldLayoutId id="2147485709" r:id="rId14"/>
    <p:sldLayoutId id="2147485710" r:id="rId15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+mj-lt"/>
          <a:ea typeface="ＭＳ Ｐゴシック" pitchFamily="-110" charset="-128"/>
          <a:cs typeface="ＭＳ Ｐゴシック" pitchFamily="-11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400" b="1">
          <a:solidFill>
            <a:schemeClr val="tx1"/>
          </a:solidFill>
          <a:latin typeface="+mn-lt"/>
          <a:ea typeface="ＭＳ Ｐゴシック" pitchFamily="-110" charset="-128"/>
          <a:cs typeface="ＭＳ Ｐゴシック" pitchFamily="-110" charset="-128"/>
        </a:defRPr>
      </a:lvl1pPr>
      <a:lvl2pPr marL="974725" indent="-403225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000"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2pPr>
      <a:lvl3pPr marL="1431925" indent="-3429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3pPr>
      <a:lvl4pPr marL="177482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391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457200" y="6477000"/>
            <a:ext cx="20574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800">
                <a:solidFill>
                  <a:srgbClr val="FFFFFF"/>
                </a:solidFill>
              </a:rPr>
              <a:t>© NVIDIA Corporation 2007</a:t>
            </a:r>
          </a:p>
        </p:txBody>
      </p:sp>
    </p:spTree>
    <p:extLst>
      <p:ext uri="{BB962C8B-B14F-4D97-AF65-F5344CB8AC3E}">
        <p14:creationId xmlns:p14="http://schemas.microsoft.com/office/powerpoint/2010/main" val="40959293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712" r:id="rId1"/>
    <p:sldLayoutId id="2147485713" r:id="rId2"/>
    <p:sldLayoutId id="2147485714" r:id="rId3"/>
    <p:sldLayoutId id="2147485715" r:id="rId4"/>
    <p:sldLayoutId id="2147485716" r:id="rId5"/>
    <p:sldLayoutId id="2147485717" r:id="rId6"/>
    <p:sldLayoutId id="2147485718" r:id="rId7"/>
    <p:sldLayoutId id="2147485719" r:id="rId8"/>
    <p:sldLayoutId id="2147485720" r:id="rId9"/>
    <p:sldLayoutId id="2147485721" r:id="rId10"/>
    <p:sldLayoutId id="2147485722" r:id="rId11"/>
    <p:sldLayoutId id="2147485723" r:id="rId12"/>
    <p:sldLayoutId id="2147485724" r:id="rId13"/>
    <p:sldLayoutId id="2147485725" r:id="rId14"/>
    <p:sldLayoutId id="2147485726" r:id="rId15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+mj-lt"/>
          <a:ea typeface="ＭＳ Ｐゴシック" pitchFamily="-110" charset="-128"/>
          <a:cs typeface="ＭＳ Ｐゴシック" pitchFamily="-11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400" b="1">
          <a:solidFill>
            <a:schemeClr val="tx1"/>
          </a:solidFill>
          <a:latin typeface="+mn-lt"/>
          <a:ea typeface="ＭＳ Ｐゴシック" pitchFamily="-110" charset="-128"/>
          <a:cs typeface="ＭＳ Ｐゴシック" pitchFamily="-110" charset="-128"/>
        </a:defRPr>
      </a:lvl1pPr>
      <a:lvl2pPr marL="974725" indent="-403225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000"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2pPr>
      <a:lvl3pPr marL="1431925" indent="-3429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3pPr>
      <a:lvl4pPr marL="177482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187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28" r:id="rId1"/>
    <p:sldLayoutId id="2147485729" r:id="rId2"/>
    <p:sldLayoutId id="2147485730" r:id="rId3"/>
    <p:sldLayoutId id="2147485731" r:id="rId4"/>
    <p:sldLayoutId id="2147485732" r:id="rId5"/>
    <p:sldLayoutId id="2147485733" r:id="rId6"/>
    <p:sldLayoutId id="2147485734" r:id="rId7"/>
    <p:sldLayoutId id="2147485735" r:id="rId8"/>
    <p:sldLayoutId id="2147485736" r:id="rId9"/>
    <p:sldLayoutId id="2147485737" r:id="rId10"/>
    <p:sldLayoutId id="214748573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26">
            <a:extLst>
              <a:ext uri="{FF2B5EF4-FFF2-40B4-BE49-F238E27FC236}">
                <a16:creationId xmlns:a16="http://schemas.microsoft.com/office/drawing/2014/main" id="{293312E8-D4E9-DF40-A8C4-DF1173C808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5539" name="Rectangle 1027">
            <a:extLst>
              <a:ext uri="{FF2B5EF4-FFF2-40B4-BE49-F238E27FC236}">
                <a16:creationId xmlns:a16="http://schemas.microsoft.com/office/drawing/2014/main" id="{99E0C9D0-C579-0047-B2F6-E08FA639B3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3A0F77C-4198-5F4B-A635-231322DC258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2C852AA-A1E8-8D4B-B4FB-6FB8486E1E9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E586AA2A-F159-A34D-9A1A-4E62B010AF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5542" name="Line 1032">
            <a:extLst>
              <a:ext uri="{FF2B5EF4-FFF2-40B4-BE49-F238E27FC236}">
                <a16:creationId xmlns:a16="http://schemas.microsoft.com/office/drawing/2014/main" id="{4BA4688A-F7FE-4548-AE49-2C5A7052C9E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43" name="Line 1033">
            <a:extLst>
              <a:ext uri="{FF2B5EF4-FFF2-40B4-BE49-F238E27FC236}">
                <a16:creationId xmlns:a16="http://schemas.microsoft.com/office/drawing/2014/main" id="{C27013B1-3B44-034A-99B2-F0E4C84B801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48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40" r:id="rId1"/>
    <p:sldLayoutId id="2147485741" r:id="rId2"/>
    <p:sldLayoutId id="2147485742" r:id="rId3"/>
    <p:sldLayoutId id="2147485743" r:id="rId4"/>
    <p:sldLayoutId id="2147485744" r:id="rId5"/>
    <p:sldLayoutId id="2147485745" r:id="rId6"/>
    <p:sldLayoutId id="2147485746" r:id="rId7"/>
    <p:sldLayoutId id="2147485747" r:id="rId8"/>
    <p:sldLayoutId id="2147485748" r:id="rId9"/>
    <p:sldLayoutId id="2147485749" r:id="rId10"/>
    <p:sldLayoutId id="2147485750" r:id="rId11"/>
    <p:sldLayoutId id="214748575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56424E8C-04E5-394F-A8F0-2D7CC183BF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7BA158A9-7C0F-284E-92E4-A8E25AD81F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050"/>
            <a:ext cx="8610600" cy="5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727C113B-C294-1148-94DD-CD4C432A470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FEDBB7A-60C9-6449-AFFF-856449AE7BC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FCAC336C-F05C-AB4D-B2FC-B53117BE095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B25DDE8C-EA48-BC4A-8A6C-7422FB645AA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9C6630BB-89D0-8848-9106-E476524389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66" r:id="rId1"/>
    <p:sldLayoutId id="2147485367" r:id="rId2"/>
    <p:sldLayoutId id="2147485368" r:id="rId3"/>
    <p:sldLayoutId id="2147485369" r:id="rId4"/>
    <p:sldLayoutId id="2147485370" r:id="rId5"/>
    <p:sldLayoutId id="2147485371" r:id="rId6"/>
    <p:sldLayoutId id="2147485372" r:id="rId7"/>
    <p:sldLayoutId id="2147485373" r:id="rId8"/>
    <p:sldLayoutId id="2147485374" r:id="rId9"/>
    <p:sldLayoutId id="2147485375" r:id="rId10"/>
    <p:sldLayoutId id="214748537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026">
            <a:extLst>
              <a:ext uri="{FF2B5EF4-FFF2-40B4-BE49-F238E27FC236}">
                <a16:creationId xmlns:a16="http://schemas.microsoft.com/office/drawing/2014/main" id="{C1431EBF-1519-AF4E-ADCB-B3FFB7E98C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6627" name="Rectangle 1027">
            <a:extLst>
              <a:ext uri="{FF2B5EF4-FFF2-40B4-BE49-F238E27FC236}">
                <a16:creationId xmlns:a16="http://schemas.microsoft.com/office/drawing/2014/main" id="{5275FEF9-4BF2-774F-B925-D8D22F7E15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1E710E6A-5FAF-3547-909C-489C0DF41B3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B85705B-4319-D44D-9E64-DAB59C8A881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D9FF31DC-A2CC-7847-9743-6E4466958FC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6630" name="Line 1032">
            <a:extLst>
              <a:ext uri="{FF2B5EF4-FFF2-40B4-BE49-F238E27FC236}">
                <a16:creationId xmlns:a16="http://schemas.microsoft.com/office/drawing/2014/main" id="{726BDC3D-F0E6-8D44-A7D2-FA4FA25284A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1" name="Line 1033">
            <a:extLst>
              <a:ext uri="{FF2B5EF4-FFF2-40B4-BE49-F238E27FC236}">
                <a16:creationId xmlns:a16="http://schemas.microsoft.com/office/drawing/2014/main" id="{5F33EA8A-55AC-1E4D-961E-389E771A702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6632" name="Picture 7" descr="safari.png">
            <a:extLst>
              <a:ext uri="{FF2B5EF4-FFF2-40B4-BE49-F238E27FC236}">
                <a16:creationId xmlns:a16="http://schemas.microsoft.com/office/drawing/2014/main" id="{DCE96DF0-6636-D043-B999-7163E9AF3BE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77" r:id="rId1"/>
    <p:sldLayoutId id="2147485378" r:id="rId2"/>
    <p:sldLayoutId id="2147485379" r:id="rId3"/>
    <p:sldLayoutId id="2147485380" r:id="rId4"/>
    <p:sldLayoutId id="2147485381" r:id="rId5"/>
    <p:sldLayoutId id="2147485382" r:id="rId6"/>
    <p:sldLayoutId id="2147485383" r:id="rId7"/>
    <p:sldLayoutId id="2147485384" r:id="rId8"/>
    <p:sldLayoutId id="2147485385" r:id="rId9"/>
    <p:sldLayoutId id="2147485386" r:id="rId10"/>
    <p:sldLayoutId id="214748538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8C7DCE88-4C25-7649-8D06-768C7FEE8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DADC582E-50F2-6842-BCC9-5F02CC331A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ED639B4-515C-F341-AE77-64E4CCB410A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A5E43F3-809D-4A46-820A-514CE40526D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9D985A5A-11B0-3A49-99E8-5D930A7CFF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C89B6B19-BA6C-924D-BFCC-C1428A6A07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40DB89D3-0D3F-A44E-9AB0-5EF3BF0CD0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7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69" r:id="rId1"/>
    <p:sldLayoutId id="2147485470" r:id="rId2"/>
    <p:sldLayoutId id="2147485471" r:id="rId3"/>
    <p:sldLayoutId id="2147485472" r:id="rId4"/>
    <p:sldLayoutId id="2147485473" r:id="rId5"/>
    <p:sldLayoutId id="2147485474" r:id="rId6"/>
    <p:sldLayoutId id="2147485475" r:id="rId7"/>
    <p:sldLayoutId id="2147485476" r:id="rId8"/>
    <p:sldLayoutId id="2147485477" r:id="rId9"/>
    <p:sldLayoutId id="2147485478" r:id="rId10"/>
    <p:sldLayoutId id="2147485479" r:id="rId11"/>
    <p:sldLayoutId id="214748548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1BAB3500-4C76-E24F-9076-ACEB0415FE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9C2343C7-ACB1-6740-91B7-601A114E7D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58426A-D8AD-3043-B330-4AC80F89C9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59892ABC-6D31-864D-9EF0-321D0BAB187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728C720A-DFF3-6941-8E53-D9614BB84D3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934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63" r:id="rId1"/>
    <p:sldLayoutId id="2147485564" r:id="rId2"/>
    <p:sldLayoutId id="2147485565" r:id="rId3"/>
    <p:sldLayoutId id="2147485566" r:id="rId4"/>
    <p:sldLayoutId id="2147485567" r:id="rId5"/>
    <p:sldLayoutId id="2147485568" r:id="rId6"/>
    <p:sldLayoutId id="2147485569" r:id="rId7"/>
    <p:sldLayoutId id="2147485570" r:id="rId8"/>
    <p:sldLayoutId id="2147485571" r:id="rId9"/>
    <p:sldLayoutId id="2147485572" r:id="rId10"/>
    <p:sldLayoutId id="2147485573" r:id="rId11"/>
    <p:sldLayoutId id="214748557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FD68FF1E-2F8E-154C-8507-6FE47241F0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DC0465F8-709A-4644-B5CC-F4789ACDF3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86275BE-EDAA-D741-BCB8-499952FF734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0EFDDA1-A506-734F-93A4-C095FE25E03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DAE8F94B-B49C-8B49-B96C-AAD7CE0541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8FB1D41D-9A94-3D4A-9491-2810C7E9D91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D57FB91E-89C9-DD48-8029-859BF7DE6B3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6" name="Picture 7" descr="safari.png">
            <a:extLst>
              <a:ext uri="{FF2B5EF4-FFF2-40B4-BE49-F238E27FC236}">
                <a16:creationId xmlns:a16="http://schemas.microsoft.com/office/drawing/2014/main" id="{33B8E53F-9507-4248-8B1F-AB9654E7D7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9290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76" r:id="rId1"/>
    <p:sldLayoutId id="2147485577" r:id="rId2"/>
    <p:sldLayoutId id="2147485578" r:id="rId3"/>
    <p:sldLayoutId id="2147485579" r:id="rId4"/>
    <p:sldLayoutId id="2147485580" r:id="rId5"/>
    <p:sldLayoutId id="2147485581" r:id="rId6"/>
    <p:sldLayoutId id="2147485582" r:id="rId7"/>
    <p:sldLayoutId id="2147485583" r:id="rId8"/>
    <p:sldLayoutId id="2147485584" r:id="rId9"/>
    <p:sldLayoutId id="2147485585" r:id="rId10"/>
    <p:sldLayoutId id="214748558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D7560A-9F5D-7742-BEE3-53E7C8CD2AD3}" type="slidenum">
              <a:rPr lang="en-US"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784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88" r:id="rId1"/>
    <p:sldLayoutId id="2147485589" r:id="rId2"/>
    <p:sldLayoutId id="2147485590" r:id="rId3"/>
    <p:sldLayoutId id="2147485591" r:id="rId4"/>
    <p:sldLayoutId id="2147485592" r:id="rId5"/>
    <p:sldLayoutId id="2147485593" r:id="rId6"/>
    <p:sldLayoutId id="2147485594" r:id="rId7"/>
    <p:sldLayoutId id="2147485595" r:id="rId8"/>
    <p:sldLayoutId id="2147485596" r:id="rId9"/>
    <p:sldLayoutId id="2147485597" r:id="rId10"/>
    <p:sldLayoutId id="2147485598" r:id="rId11"/>
    <p:sldLayoutId id="2147485599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47800"/>
            <a:ext cx="7772400" cy="4648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ＭＳ Ｐゴシック" charset="0"/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ＭＳ Ｐゴシック" charset="0"/>
            </a:endParaRP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86800" y="0"/>
            <a:ext cx="457200" cy="3048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8035649-745F-9D49-9786-56D0735B026C}" type="slidenum">
              <a:rPr lang="en-US" smtClean="0">
                <a:solidFill>
                  <a:srgbClr val="000000"/>
                </a:solidFill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61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01" r:id="rId1"/>
    <p:sldLayoutId id="2147485602" r:id="rId2"/>
    <p:sldLayoutId id="2147485603" r:id="rId3"/>
    <p:sldLayoutId id="2147485604" r:id="rId4"/>
    <p:sldLayoutId id="2147485605" r:id="rId5"/>
    <p:sldLayoutId id="2147485606" r:id="rId6"/>
    <p:sldLayoutId id="2147485607" r:id="rId7"/>
    <p:sldLayoutId id="2147485608" r:id="rId8"/>
    <p:sldLayoutId id="2147485609" r:id="rId9"/>
    <p:sldLayoutId id="2147485610" r:id="rId10"/>
    <p:sldLayoutId id="214748561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ea typeface="ＭＳ Ｐゴシック" charset="0"/>
              <a:cs typeface="Arial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4D8553D-F350-6E4C-8D6D-016E350A2257}" type="slidenum">
              <a:rPr lang="en-US" smtClean="0">
                <a:ea typeface="ＭＳ Ｐゴシック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ea typeface="ＭＳ Ｐゴシック" charset="0"/>
              <a:cs typeface="Arial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94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13" r:id="rId1"/>
    <p:sldLayoutId id="2147485614" r:id="rId2"/>
    <p:sldLayoutId id="2147485615" r:id="rId3"/>
    <p:sldLayoutId id="2147485616" r:id="rId4"/>
    <p:sldLayoutId id="2147485617" r:id="rId5"/>
    <p:sldLayoutId id="2147485618" r:id="rId6"/>
    <p:sldLayoutId id="2147485619" r:id="rId7"/>
    <p:sldLayoutId id="2147485620" r:id="rId8"/>
    <p:sldLayoutId id="2147485621" r:id="rId9"/>
    <p:sldLayoutId id="2147485622" r:id="rId10"/>
    <p:sldLayoutId id="2147485623" r:id="rId11"/>
    <p:sldLayoutId id="214748562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5" charset="-128"/>
          <a:cs typeface="ＭＳ Ｐゴシック" pitchFamily="-105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5" charset="-128"/>
          <a:cs typeface="ＭＳ Ｐゴシック" pitchFamily="-105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5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5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5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5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8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.arizona.edu/hpca9/" TargetMode="External"/><Relationship Id="rId2" Type="http://schemas.openxmlformats.org/officeDocument/2006/relationships/hyperlink" Target="https://people.inf.ethz.ch/omutlu/pub/mutlu_hpca03.pdf" TargetMode="External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7.tiff"/><Relationship Id="rId4" Type="http://schemas.openxmlformats.org/officeDocument/2006/relationships/hyperlink" Target="https://people.inf.ethz.ch/omutlu/pub/mutlu_hpca03_talk.pdf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doi.ieeecomputersociety.org/10.1109/MM.2003.1261383" TargetMode="External"/><Relationship Id="rId2" Type="http://schemas.openxmlformats.org/officeDocument/2006/relationships/hyperlink" Target="https://people.inf.ethz.ch/omutlu/pub/mutlu_ieee_micro03.pdf" TargetMode="Externa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8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architecture/fall2018/doku.php" TargetMode="External"/><Relationship Id="rId2" Type="http://schemas.openxmlformats.org/officeDocument/2006/relationships/hyperlink" Target="https://safari.ethz.ch/architecture_seminar/fall2018/doku.php" TargetMode="External"/><Relationship Id="rId1" Type="http://schemas.openxmlformats.org/officeDocument/2006/relationships/slideLayout" Target="../slideLayouts/slideLayout71.xml"/><Relationship Id="rId4" Type="http://schemas.openxmlformats.org/officeDocument/2006/relationships/hyperlink" Target="https://safari.ethz.ch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://www.safari.ethz.ch/" TargetMode="External"/><Relationship Id="rId1" Type="http://schemas.openxmlformats.org/officeDocument/2006/relationships/slideLayout" Target="../slideLayouts/slideLayout7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architecture_seminar/fall2018/doku.php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architecture/fall2018/doku.ph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giZlSOcGFM&amp;list=PL5Q2soXY2Zi8D_5MGV6EnXEJHnV2YFBJl&amp;index=1" TargetMode="External"/><Relationship Id="rId2" Type="http://schemas.openxmlformats.org/officeDocument/2006/relationships/hyperlink" Target="https://www.youtube.com/watch?v=kgiZlSOcGFM&amp;list=PL5Q2soXY2Zi8D_5MGV6EnXEJHnV2YFBJl" TargetMode="External"/><Relationship Id="rId1" Type="http://schemas.openxmlformats.org/officeDocument/2006/relationships/slideLayout" Target="../slideLayouts/slideLayout201.xml"/><Relationship Id="rId6" Type="http://schemas.openxmlformats.org/officeDocument/2006/relationships/hyperlink" Target="https://www.youtube.com/watch?v=F7xZLNMIY1E&amp;list=PL5Q2soXY2Zi8D_5MGV6EnXEJHnV2YFBJl&amp;index=3" TargetMode="External"/><Relationship Id="rId5" Type="http://schemas.openxmlformats.org/officeDocument/2006/relationships/hyperlink" Target="https://www.youtube.com/watch?v=hPnSmfwu2-A&amp;list=PL5Q2soXY2Zi8D_5MGV6EnXEJHnV2YFBJl&amp;index=9" TargetMode="External"/><Relationship Id="rId4" Type="http://schemas.openxmlformats.org/officeDocument/2006/relationships/hyperlink" Target="https://www.youtube.com/watch?v=oHqsNbxgdzM&amp;list=PL5Q2soXY2Zi8D_5MGV6EnXEJHnV2YFBJl&amp;index=7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4.xml"/><Relationship Id="rId4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0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10" Type="http://schemas.openxmlformats.org/officeDocument/2006/relationships/image" Target="../media/image20.png"/><Relationship Id="rId4" Type="http://schemas.microsoft.com/office/2007/relationships/hdphoto" Target="../media/hdphoto1.wdp"/><Relationship Id="rId9" Type="http://schemas.openxmlformats.org/officeDocument/2006/relationships/image" Target="../media/image1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apbc2018.bio.keio.ac.jp/" TargetMode="External"/><Relationship Id="rId2" Type="http://schemas.openxmlformats.org/officeDocument/2006/relationships/hyperlink" Target="http://www.biomedcentral.com/bmcgenomics/" TargetMode="External"/><Relationship Id="rId1" Type="http://schemas.openxmlformats.org/officeDocument/2006/relationships/slideLayout" Target="../slideLayouts/slideLayout106.xml"/><Relationship Id="rId5" Type="http://schemas.openxmlformats.org/officeDocument/2006/relationships/image" Target="../media/image21.tiff"/><Relationship Id="rId4" Type="http://schemas.openxmlformats.org/officeDocument/2006/relationships/hyperlink" Target="https://arxiv.org/pdf/1711.01177.pdf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10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7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5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7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5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7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5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7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5.wmf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isca2010.inria.fr/media/slides/ISCA_Needle_A_0610.pptx" TargetMode="External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2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mailto:omutlu@gmail.com" TargetMode="External"/><Relationship Id="rId2" Type="http://schemas.openxmlformats.org/officeDocument/2006/relationships/hyperlink" Target="https://people.inf.ethz.ch/omutlu/" TargetMode="External"/><Relationship Id="rId1" Type="http://schemas.openxmlformats.org/officeDocument/2006/relationships/slideLayout" Target="../slideLayouts/slideLayout212.xml"/><Relationship Id="rId5" Type="http://schemas.openxmlformats.org/officeDocument/2006/relationships/image" Target="../media/image30.png"/><Relationship Id="rId4" Type="http://schemas.openxmlformats.org/officeDocument/2006/relationships/hyperlink" Target="https://people.inf.ethz.ch/omutlu/projects.htm" TargetMode="Externa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jpg"/><Relationship Id="rId18" Type="http://schemas.openxmlformats.org/officeDocument/2006/relationships/image" Target="../media/image47.png"/><Relationship Id="rId3" Type="http://schemas.openxmlformats.org/officeDocument/2006/relationships/image" Target="../media/image32.png"/><Relationship Id="rId21" Type="http://schemas.openxmlformats.org/officeDocument/2006/relationships/image" Target="../media/image50.jpe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image" Target="../media/image46.jpeg"/><Relationship Id="rId2" Type="http://schemas.openxmlformats.org/officeDocument/2006/relationships/image" Target="../media/image31.jpg"/><Relationship Id="rId16" Type="http://schemas.openxmlformats.org/officeDocument/2006/relationships/image" Target="../media/image45.png"/><Relationship Id="rId20" Type="http://schemas.openxmlformats.org/officeDocument/2006/relationships/image" Target="../media/image49.JPG"/><Relationship Id="rId1" Type="http://schemas.openxmlformats.org/officeDocument/2006/relationships/slideLayout" Target="../slideLayouts/slideLayout201.xml"/><Relationship Id="rId6" Type="http://schemas.openxmlformats.org/officeDocument/2006/relationships/image" Target="../media/image35.jpg"/><Relationship Id="rId11" Type="http://schemas.openxmlformats.org/officeDocument/2006/relationships/image" Target="../media/image40.jpg"/><Relationship Id="rId5" Type="http://schemas.openxmlformats.org/officeDocument/2006/relationships/image" Target="../media/image34.png"/><Relationship Id="rId15" Type="http://schemas.openxmlformats.org/officeDocument/2006/relationships/image" Target="../media/image44.jpg"/><Relationship Id="rId10" Type="http://schemas.openxmlformats.org/officeDocument/2006/relationships/image" Target="../media/image39.jpg"/><Relationship Id="rId19" Type="http://schemas.openxmlformats.org/officeDocument/2006/relationships/image" Target="../media/image48.jpg"/><Relationship Id="rId4" Type="http://schemas.openxmlformats.org/officeDocument/2006/relationships/image" Target="../media/image33.jpg"/><Relationship Id="rId9" Type="http://schemas.openxmlformats.org/officeDocument/2006/relationships/image" Target="../media/image38.jpg"/><Relationship Id="rId14" Type="http://schemas.openxmlformats.org/officeDocument/2006/relationships/image" Target="../media/image43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playlist?list=PL5Q2soXY2Zi-HXxomthrpDpMJm05P6J9x" TargetMode="External"/><Relationship Id="rId2" Type="http://schemas.openxmlformats.org/officeDocument/2006/relationships/hyperlink" Target="https://people.inf.ethz.ch/omutlu/acaces2018.html" TargetMode="External"/><Relationship Id="rId1" Type="http://schemas.openxmlformats.org/officeDocument/2006/relationships/slideLayout" Target="../slideLayouts/slideLayout201.xml"/><Relationship Id="rId4" Type="http://schemas.openxmlformats.org/officeDocument/2006/relationships/hyperlink" Target="https://people.inf.ethz.ch/omutlu/projects.htm" TargetMode="Externa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playlist?list=PL5PHm2jkkXmi5CxxI7b3JCL1TWybTDtKq" TargetMode="External"/><Relationship Id="rId13" Type="http://schemas.openxmlformats.org/officeDocument/2006/relationships/hyperlink" Target="https://www.youtube.com/playlist?feature=edit_ok&amp;list=PLSEZzvupP7hNjq3Tuv2hiE5VvR-WRYoW4" TargetMode="External"/><Relationship Id="rId3" Type="http://schemas.openxmlformats.org/officeDocument/2006/relationships/hyperlink" Target="https://www.youtube.com/playlist?list=PL5Q2soXY2Zi_QedyPWtRmFUJ2F8DdYP7l" TargetMode="External"/><Relationship Id="rId7" Type="http://schemas.openxmlformats.org/officeDocument/2006/relationships/hyperlink" Target="https://www.youtube.com/playlist?list=PL5PHm2jkkXmgDN1PLwOY_tGtUlynnyV6D" TargetMode="External"/><Relationship Id="rId12" Type="http://schemas.openxmlformats.org/officeDocument/2006/relationships/hyperlink" Target="http://www.archive.ece.cmu.edu/~ece742/f12/doku.php?id=lectures" TargetMode="External"/><Relationship Id="rId2" Type="http://schemas.openxmlformats.org/officeDocument/2006/relationships/hyperlink" Target="https://www.youtube.com/playlist?list=PL5Q2soXY2Zi-IXWTT7xoNYpst5-zdZQ6y" TargetMode="External"/><Relationship Id="rId16" Type="http://schemas.openxmlformats.org/officeDocument/2006/relationships/hyperlink" Target="https://www.youtube.com/user/cmu18447" TargetMode="External"/><Relationship Id="rId1" Type="http://schemas.openxmlformats.org/officeDocument/2006/relationships/slideLayout" Target="../slideLayouts/slideLayout201.xml"/><Relationship Id="rId6" Type="http://schemas.openxmlformats.org/officeDocument/2006/relationships/hyperlink" Target="https://www.youtube.com/playlist?list=PL5PHm2jkkXmgVhh8CHAu9N76TShJqfYDt" TargetMode="External"/><Relationship Id="rId11" Type="http://schemas.openxmlformats.org/officeDocument/2006/relationships/hyperlink" Target="https://www.youtube.com/watch?v=BJ87rZCGWU0&amp;list=PL5PHm2jkkXmidJOd59REog9jDnPDTG6IJ" TargetMode="External"/><Relationship Id="rId5" Type="http://schemas.openxmlformats.org/officeDocument/2006/relationships/hyperlink" Target="https://www.youtube.com/watch?v=g3yH68hAaSk&amp;list=PL5Q2soXY2Zi9JXe3ywQMhylk_d5dI-TM7" TargetMode="External"/><Relationship Id="rId15" Type="http://schemas.openxmlformats.org/officeDocument/2006/relationships/hyperlink" Target="https://www.youtube.com/channel/UCIwQ8uOeRFgOEvBLYc3kc3g" TargetMode="External"/><Relationship Id="rId10" Type="http://schemas.openxmlformats.org/officeDocument/2006/relationships/hyperlink" Target="https://www.youtube.com/playlist?list=PL5PHm2jkkXmgFdD9x7RsjQC4a8KQjmUkQ" TargetMode="External"/><Relationship Id="rId4" Type="http://schemas.openxmlformats.org/officeDocument/2006/relationships/hyperlink" Target="https://www.youtube.com/playlist?list=PL5Q2soXY2Zi9OhoVQBXYFIZywZXCPl4M_" TargetMode="External"/><Relationship Id="rId9" Type="http://schemas.openxmlformats.org/officeDocument/2006/relationships/hyperlink" Target="https://www.youtube.com/watch?v=zLP_X4wyHbY&amp;list=PL5PHm2jkkXmi5CxxI7b3JCL1TWybTDtKq" TargetMode="External"/><Relationship Id="rId14" Type="http://schemas.openxmlformats.org/officeDocument/2006/relationships/hyperlink" Target="https://people.inf.ethz.ch/omutlu/teaching.html" TargetMode="Externa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giZlSOcGFM&amp;list=PL5Q2soXY2Zi8D_5MGV6EnXEJHnV2YFBJl&amp;index=1" TargetMode="External"/><Relationship Id="rId2" Type="http://schemas.openxmlformats.org/officeDocument/2006/relationships/hyperlink" Target="https://www.youtube.com/watch?v=kgiZlSOcGFM&amp;list=PL5Q2soXY2Zi8D_5MGV6EnXEJHnV2YFBJl" TargetMode="External"/><Relationship Id="rId1" Type="http://schemas.openxmlformats.org/officeDocument/2006/relationships/slideLayout" Target="../slideLayouts/slideLayout201.xml"/><Relationship Id="rId6" Type="http://schemas.openxmlformats.org/officeDocument/2006/relationships/hyperlink" Target="https://www.youtube.com/watch?v=F7xZLNMIY1E&amp;list=PL5Q2soXY2Zi8D_5MGV6EnXEJHnV2YFBJl&amp;index=3" TargetMode="External"/><Relationship Id="rId5" Type="http://schemas.openxmlformats.org/officeDocument/2006/relationships/hyperlink" Target="https://www.youtube.com/watch?v=hPnSmfwu2-A&amp;list=PL5Q2soXY2Zi8D_5MGV6EnXEJHnV2YFBJl&amp;index=9" TargetMode="External"/><Relationship Id="rId4" Type="http://schemas.openxmlformats.org/officeDocument/2006/relationships/hyperlink" Target="https://www.youtube.com/watch?v=oHqsNbxgdzM&amp;list=PL5Q2soXY2Zi8D_5MGV6EnXEJHnV2YFBJl&amp;index=7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kgiZlSOcGFM" TargetMode="Externa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4">
            <a:extLst>
              <a:ext uri="{FF2B5EF4-FFF2-40B4-BE49-F238E27FC236}">
                <a16:creationId xmlns:a16="http://schemas.microsoft.com/office/drawing/2014/main" id="{9B5F5B6B-145E-AB4D-B5DC-62B3693F5AC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479550"/>
            <a:ext cx="9144000" cy="1720850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Lecture 26: Epilogue</a:t>
            </a:r>
          </a:p>
        </p:txBody>
      </p:sp>
      <p:sp>
        <p:nvSpPr>
          <p:cNvPr id="199682" name="Rectangle 5">
            <a:extLst>
              <a:ext uri="{FF2B5EF4-FFF2-40B4-BE49-F238E27FC236}">
                <a16:creationId xmlns:a16="http://schemas.microsoft.com/office/drawing/2014/main" id="{BD01BF6B-B2BB-594B-A7CA-09A95EFEDA9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31 May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3847813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7" name="Title 1">
            <a:extLst>
              <a:ext uri="{FF2B5EF4-FFF2-40B4-BE49-F238E27FC236}">
                <a16:creationId xmlns:a16="http://schemas.microsoft.com/office/drawing/2014/main" id="{AE633051-0FED-2845-A810-CFC11BEB26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Recall from Lecture 2: Some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A8653-168D-CC4B-BCE8-9074A1823B0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It is an exciting time to be understanding and designing computing platforms</a:t>
            </a:r>
          </a:p>
          <a:p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Many challenging and exciting problems in platform design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That noone has tackled (or thought about) before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That can have huge impact on the world’s future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Driven by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huge hunger for data and its analysis (“Big Data”), new applications, ever-greater realism</a:t>
            </a:r>
            <a:r>
              <a:rPr lang="en-US" altLang="en-US">
                <a:ea typeface="ＭＳ Ｐゴシック" panose="020B0600070205080204" pitchFamily="34" charset="-128"/>
              </a:rPr>
              <a:t>, …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We can easily collect more data than we can analyze/understand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Driven by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significant difficulties in keeping up with that hunger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at the technology layer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Three walls: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Energy, reliability, complexity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39619" name="Slide Number Placeholder 3">
            <a:extLst>
              <a:ext uri="{FF2B5EF4-FFF2-40B4-BE49-F238E27FC236}">
                <a16:creationId xmlns:a16="http://schemas.microsoft.com/office/drawing/2014/main" id="{D9C4A88C-EDD0-7747-B240-BE7C5D7C40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44D46C-3F87-D345-8D67-D64C87BF7B4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3250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of the Art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is a great time to be a computer architect</a:t>
            </a:r>
          </a:p>
          <a:p>
            <a:endParaRPr lang="en-US" dirty="0"/>
          </a:p>
          <a:p>
            <a:r>
              <a:rPr lang="en-US" dirty="0"/>
              <a:t>Circuits strained</a:t>
            </a:r>
          </a:p>
          <a:p>
            <a:r>
              <a:rPr lang="en-US" dirty="0"/>
              <a:t>Applications ever more demanding</a:t>
            </a:r>
          </a:p>
          <a:p>
            <a:r>
              <a:rPr lang="en-US" dirty="0"/>
              <a:t>Multiple possible emerging technologies</a:t>
            </a:r>
          </a:p>
          <a:p>
            <a:r>
              <a:rPr lang="en-US" dirty="0"/>
              <a:t>Many requirements, many systems</a:t>
            </a:r>
          </a:p>
          <a:p>
            <a:r>
              <a:rPr lang="en-US" dirty="0"/>
              <a:t>Many, many security, reliability issues </a:t>
            </a:r>
          </a:p>
          <a:p>
            <a:r>
              <a:rPr lang="en-US" dirty="0"/>
              <a:t>…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>
                <a:solidFill>
                  <a:srgbClr val="FF0000"/>
                </a:solidFill>
              </a:rPr>
              <a:t>Many big innovations require computer 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707199-5A47-A049-8D5E-F0A177A45C8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6723704" y="4050382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Micro-architecture</a:t>
            </a:r>
          </a:p>
        </p:txBody>
      </p:sp>
      <p:sp>
        <p:nvSpPr>
          <p:cNvPr id="6" name="Text Box 18"/>
          <p:cNvSpPr txBox="1">
            <a:spLocks noChangeAspect="1" noChangeArrowheads="1"/>
          </p:cNvSpPr>
          <p:nvPr/>
        </p:nvSpPr>
        <p:spPr bwMode="auto">
          <a:xfrm>
            <a:off x="6723704" y="3678907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SW/HW Interface</a:t>
            </a:r>
          </a:p>
        </p:txBody>
      </p:sp>
      <p:sp>
        <p:nvSpPr>
          <p:cNvPr id="7" name="Text Box 19"/>
          <p:cNvSpPr txBox="1">
            <a:spLocks noChangeAspect="1" noChangeArrowheads="1"/>
          </p:cNvSpPr>
          <p:nvPr/>
        </p:nvSpPr>
        <p:spPr bwMode="auto">
          <a:xfrm>
            <a:off x="6720529" y="3014588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Program/Language</a:t>
            </a:r>
          </a:p>
        </p:txBody>
      </p:sp>
      <p:sp>
        <p:nvSpPr>
          <p:cNvPr id="8" name="Text Box 20"/>
          <p:cNvSpPr txBox="1">
            <a:spLocks noChangeAspect="1" noChangeArrowheads="1"/>
          </p:cNvSpPr>
          <p:nvPr/>
        </p:nvSpPr>
        <p:spPr bwMode="auto">
          <a:xfrm>
            <a:off x="6720529" y="2643113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Algorithm</a:t>
            </a:r>
          </a:p>
        </p:txBody>
      </p:sp>
      <p:sp>
        <p:nvSpPr>
          <p:cNvPr id="9" name="Text Box 21"/>
          <p:cNvSpPr txBox="1">
            <a:spLocks noChangeAspect="1" noChangeArrowheads="1"/>
          </p:cNvSpPr>
          <p:nvPr/>
        </p:nvSpPr>
        <p:spPr bwMode="auto">
          <a:xfrm>
            <a:off x="6720529" y="2276400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Problem</a:t>
            </a:r>
          </a:p>
        </p:txBody>
      </p:sp>
      <p:sp>
        <p:nvSpPr>
          <p:cNvPr id="10" name="Text Box 22"/>
          <p:cNvSpPr txBox="1">
            <a:spLocks noChangeAspect="1" noChangeArrowheads="1"/>
          </p:cNvSpPr>
          <p:nvPr/>
        </p:nvSpPr>
        <p:spPr bwMode="auto">
          <a:xfrm>
            <a:off x="6723704" y="4423444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11" name="Text Box 23"/>
          <p:cNvSpPr txBox="1">
            <a:spLocks noChangeAspect="1" noChangeArrowheads="1"/>
          </p:cNvSpPr>
          <p:nvPr/>
        </p:nvSpPr>
        <p:spPr bwMode="auto">
          <a:xfrm>
            <a:off x="6723704" y="4794919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Devices</a:t>
            </a:r>
          </a:p>
        </p:txBody>
      </p:sp>
      <p:sp>
        <p:nvSpPr>
          <p:cNvPr id="12" name="Text Box 24"/>
          <p:cNvSpPr txBox="1">
            <a:spLocks noChangeAspect="1" noChangeArrowheads="1"/>
          </p:cNvSpPr>
          <p:nvPr/>
        </p:nvSpPr>
        <p:spPr bwMode="auto">
          <a:xfrm>
            <a:off x="6723704" y="3356520"/>
            <a:ext cx="2041525" cy="327322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System Software</a:t>
            </a:r>
          </a:p>
        </p:txBody>
      </p:sp>
      <p:sp>
        <p:nvSpPr>
          <p:cNvPr id="13" name="Text Box 23"/>
          <p:cNvSpPr txBox="1">
            <a:spLocks noChangeAspect="1" noChangeArrowheads="1"/>
          </p:cNvSpPr>
          <p:nvPr/>
        </p:nvSpPr>
        <p:spPr bwMode="auto">
          <a:xfrm>
            <a:off x="6725292" y="5150519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Electrons</a:t>
            </a:r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 rot="5400000">
            <a:off x="6615100" y="2753580"/>
            <a:ext cx="2232248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06627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8C6AC-5F55-AF49-A652-54F01836F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Many Other Ideas and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3117D2-8EFB-5342-9704-BA80C617B4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2277"/>
            <a:ext cx="8915400" cy="5193723"/>
          </a:xfrm>
        </p:spPr>
        <p:txBody>
          <a:bodyPr/>
          <a:lstStyle/>
          <a:p>
            <a:r>
              <a:rPr lang="en-US" sz="1800" dirty="0"/>
              <a:t>Prefetching</a:t>
            </a:r>
          </a:p>
          <a:p>
            <a:r>
              <a:rPr lang="en-US" sz="1800" dirty="0"/>
              <a:t>Runahead execution: Efficient latency tolerance</a:t>
            </a:r>
          </a:p>
          <a:p>
            <a:r>
              <a:rPr lang="en-US" sz="1800" dirty="0"/>
              <a:t>Emerging memory technologies</a:t>
            </a:r>
          </a:p>
          <a:p>
            <a:r>
              <a:rPr lang="en-US" sz="1800" dirty="0"/>
              <a:t>Solid state disks and storage, I/O</a:t>
            </a:r>
          </a:p>
          <a:p>
            <a:r>
              <a:rPr lang="en-US" sz="1800" dirty="0"/>
              <a:t>Interconnection networks</a:t>
            </a:r>
          </a:p>
          <a:p>
            <a:r>
              <a:rPr lang="en-US" sz="1800" dirty="0"/>
              <a:t>Many issues in multiprocessing and multithreading</a:t>
            </a:r>
          </a:p>
          <a:p>
            <a:r>
              <a:rPr lang="en-US" sz="1800" dirty="0"/>
              <a:t>Heterogeneous multiprocessors</a:t>
            </a:r>
          </a:p>
          <a:p>
            <a:r>
              <a:rPr lang="en-US" sz="1800" dirty="0"/>
              <a:t>QoS and predictable performance</a:t>
            </a:r>
          </a:p>
          <a:p>
            <a:r>
              <a:rPr lang="en-US" sz="1800" dirty="0"/>
              <a:t>Reliable architectures</a:t>
            </a:r>
          </a:p>
          <a:p>
            <a:r>
              <a:rPr lang="en-US" sz="1800" dirty="0"/>
              <a:t>Secure architectures</a:t>
            </a:r>
          </a:p>
          <a:p>
            <a:r>
              <a:rPr lang="en-US" sz="1800" dirty="0"/>
              <a:t>Programmability, portability</a:t>
            </a:r>
          </a:p>
          <a:p>
            <a:r>
              <a:rPr lang="en-US" sz="1800" dirty="0"/>
              <a:t>Better HW/SW interfaces</a:t>
            </a:r>
          </a:p>
          <a:p>
            <a:r>
              <a:rPr lang="en-US" sz="1800" dirty="0"/>
              <a:t>Reconfigurable computing</a:t>
            </a:r>
          </a:p>
          <a:p>
            <a:r>
              <a:rPr lang="en-US" sz="1800" dirty="0"/>
              <a:t>Heterogeneous CPU-GPU-FPGA-</a:t>
            </a:r>
            <a:r>
              <a:rPr lang="en-US" sz="1800" dirty="0" err="1"/>
              <a:t>HWAcc</a:t>
            </a:r>
            <a:r>
              <a:rPr lang="en-US" sz="1800" dirty="0"/>
              <a:t> architectures</a:t>
            </a:r>
          </a:p>
          <a:p>
            <a:r>
              <a:rPr lang="en-US" sz="1800" dirty="0"/>
              <a:t>Specialized and domain-specific architectures – genomics, medicine, health, AI/ML</a:t>
            </a:r>
          </a:p>
          <a:p>
            <a:r>
              <a:rPr lang="en-US" sz="1800" dirty="0"/>
              <a:t>Unconventional architectures – nature-inspired, quantum, molecular, …</a:t>
            </a:r>
          </a:p>
          <a:p>
            <a:r>
              <a:rPr lang="en-US" sz="1800" dirty="0"/>
              <a:t>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0AE6F6-76AA-6745-82C8-90DE517CC9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C1075FE-9648-6D48-9A3F-79E0A4971B8D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771882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Title 1">
            <a:extLst>
              <a:ext uri="{FF2B5EF4-FFF2-40B4-BE49-F238E27FC236}">
                <a16:creationId xmlns:a16="http://schemas.microsoft.com/office/drawing/2014/main" id="{29C676B0-60CE-1041-A2F9-B86AB017A8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Oculus, New York City</a:t>
            </a:r>
          </a:p>
        </p:txBody>
      </p:sp>
      <p:sp>
        <p:nvSpPr>
          <p:cNvPr id="161794" name="Slide Number Placeholder 3">
            <a:extLst>
              <a:ext uri="{FF2B5EF4-FFF2-40B4-BE49-F238E27FC236}">
                <a16:creationId xmlns:a16="http://schemas.microsoft.com/office/drawing/2014/main" id="{F4D853F7-95D8-CC42-8EF4-39EA6A249B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3556B0-3FE6-4F48-9F9B-7FD50E1AC71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61795" name="Picture 4" descr="santiago-calatrava-oculus-world-trade-center-transportation-hub-hufton-crow_dezeen_10.jpg">
            <a:extLst>
              <a:ext uri="{FF2B5EF4-FFF2-40B4-BE49-F238E27FC236}">
                <a16:creationId xmlns:a16="http://schemas.microsoft.com/office/drawing/2014/main" id="{E9D0B000-E9C1-2A4A-854D-BB8CAE20AD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52500"/>
            <a:ext cx="6705600" cy="574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796" name="Rectangle 5">
            <a:extLst>
              <a:ext uri="{FF2B5EF4-FFF2-40B4-BE49-F238E27FC236}">
                <a16:creationId xmlns:a16="http://schemas.microsoft.com/office/drawing/2014/main" id="{2FB1F493-B56F-754B-A13A-FCAF8D831C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630988"/>
            <a:ext cx="9829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https://www.dezeen.com/2016/08/29/santiago-calatrava-oculus-world-trade-center-transportation-hub-new-york-photographs-hufton-crow/</a:t>
            </a:r>
          </a:p>
        </p:txBody>
      </p:sp>
    </p:spTree>
    <p:extLst>
      <p:ext uri="{BB962C8B-B14F-4D97-AF65-F5344CB8AC3E}">
        <p14:creationId xmlns:p14="http://schemas.microsoft.com/office/powerpoint/2010/main" val="141787987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66713" y="1828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dirty="0">
                <a:latin typeface="Garamond" charset="0"/>
              </a:rPr>
              <a:t>Prefetching</a:t>
            </a:r>
          </a:p>
        </p:txBody>
      </p:sp>
      <p:sp>
        <p:nvSpPr>
          <p:cNvPr id="4608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>
              <a:buFont typeface="Wingdings" charset="0"/>
              <a:buNone/>
            </a:pPr>
            <a:endParaRPr lang="en-US" i="1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34419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Garamond" charset="0"/>
              </a:rPr>
              <a:t>Prefetching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dirty="0">
                <a:latin typeface="Tahoma" charset="0"/>
              </a:rPr>
              <a:t>Idea: </a:t>
            </a:r>
            <a:r>
              <a:rPr lang="en-US" dirty="0">
                <a:solidFill>
                  <a:srgbClr val="FF0000"/>
                </a:solidFill>
                <a:latin typeface="Tahoma" charset="0"/>
              </a:rPr>
              <a:t>Fetch the data before it is needed (i.e. pre-fetch) by the program</a:t>
            </a:r>
          </a:p>
          <a:p>
            <a:endParaRPr lang="en-US" dirty="0">
              <a:solidFill>
                <a:srgbClr val="FF0000"/>
              </a:solidFill>
              <a:latin typeface="Tahoma" charset="0"/>
            </a:endParaRPr>
          </a:p>
          <a:p>
            <a:r>
              <a:rPr lang="en-US" dirty="0">
                <a:latin typeface="Tahoma" charset="0"/>
              </a:rPr>
              <a:t>Why? 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Memory latency is high. If we can prefetch </a:t>
            </a:r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</a:rPr>
              <a:t>accurately</a:t>
            </a:r>
            <a:r>
              <a:rPr lang="en-US" dirty="0">
                <a:latin typeface="Tahoma" charset="0"/>
                <a:ea typeface="ＭＳ Ｐゴシック" charset="0"/>
              </a:rPr>
              <a:t> and </a:t>
            </a:r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</a:rPr>
              <a:t>early enough </a:t>
            </a:r>
            <a:r>
              <a:rPr lang="en-US" dirty="0">
                <a:latin typeface="Tahoma" charset="0"/>
                <a:ea typeface="ＭＳ Ｐゴシック" charset="0"/>
              </a:rPr>
              <a:t>we can reduce/eliminate that latency.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Can eliminate </a:t>
            </a:r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</a:rPr>
              <a:t>compulsory cache misses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Can it eliminate all cache misses? Capacity, conflict?</a:t>
            </a:r>
          </a:p>
          <a:p>
            <a:endParaRPr lang="en-US" dirty="0">
              <a:solidFill>
                <a:srgbClr val="FF0000"/>
              </a:solidFill>
              <a:latin typeface="Tahoma" charset="0"/>
            </a:endParaRPr>
          </a:p>
          <a:p>
            <a:r>
              <a:rPr lang="en-US" dirty="0">
                <a:latin typeface="Tahoma" charset="0"/>
              </a:rPr>
              <a:t>Involves predicting </a:t>
            </a:r>
            <a:r>
              <a:rPr lang="en-US" dirty="0">
                <a:solidFill>
                  <a:srgbClr val="0000FF"/>
                </a:solidFill>
                <a:latin typeface="Tahoma" charset="0"/>
              </a:rPr>
              <a:t>which address</a:t>
            </a:r>
            <a:r>
              <a:rPr lang="en-US" dirty="0">
                <a:latin typeface="Tahoma" charset="0"/>
              </a:rPr>
              <a:t> will be needed in the future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Works if programs have predictable miss address patterns</a:t>
            </a:r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A28434-ECAE-6E45-A6E0-C354DF3F3D4E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8372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Garamond" charset="0"/>
              </a:rPr>
              <a:t>Prefetching: The Four Questions</a:t>
            </a:r>
            <a:br>
              <a:rPr lang="en-US">
                <a:latin typeface="Garamond" charset="0"/>
              </a:rPr>
            </a:br>
            <a:endParaRPr lang="en-US">
              <a:latin typeface="Garamond" charset="0"/>
            </a:endParaRPr>
          </a:p>
        </p:txBody>
      </p:sp>
      <p:sp>
        <p:nvSpPr>
          <p:cNvPr id="53250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dirty="0">
                <a:latin typeface="Tahoma" charset="0"/>
              </a:rPr>
              <a:t>What</a:t>
            </a:r>
          </a:p>
          <a:p>
            <a:pPr lvl="1"/>
            <a:r>
              <a:rPr lang="en-US" dirty="0">
                <a:solidFill>
                  <a:srgbClr val="FF0000"/>
                </a:solidFill>
                <a:latin typeface="Tahoma" charset="0"/>
                <a:ea typeface="ＭＳ Ｐゴシック" charset="0"/>
              </a:rPr>
              <a:t>What</a:t>
            </a:r>
            <a:r>
              <a:rPr lang="en-US" dirty="0">
                <a:latin typeface="Tahoma" charset="0"/>
                <a:ea typeface="ＭＳ Ｐゴシック" charset="0"/>
              </a:rPr>
              <a:t> addresses to prefetch</a:t>
            </a:r>
          </a:p>
          <a:p>
            <a:endParaRPr lang="en-US" dirty="0">
              <a:latin typeface="Tahoma" charset="0"/>
            </a:endParaRPr>
          </a:p>
          <a:p>
            <a:r>
              <a:rPr lang="en-US" dirty="0">
                <a:latin typeface="Tahoma" charset="0"/>
              </a:rPr>
              <a:t>When</a:t>
            </a:r>
          </a:p>
          <a:p>
            <a:pPr lvl="1"/>
            <a:r>
              <a:rPr lang="en-US" dirty="0">
                <a:solidFill>
                  <a:srgbClr val="FF0000"/>
                </a:solidFill>
                <a:latin typeface="Tahoma" charset="0"/>
                <a:ea typeface="ＭＳ Ｐゴシック" charset="0"/>
              </a:rPr>
              <a:t>When</a:t>
            </a:r>
            <a:r>
              <a:rPr lang="en-US" dirty="0">
                <a:latin typeface="Tahoma" charset="0"/>
                <a:ea typeface="ＭＳ Ｐゴシック" charset="0"/>
              </a:rPr>
              <a:t> to initiate a prefetch request</a:t>
            </a:r>
          </a:p>
          <a:p>
            <a:endParaRPr lang="en-US" dirty="0">
              <a:latin typeface="Tahoma" charset="0"/>
            </a:endParaRPr>
          </a:p>
          <a:p>
            <a:r>
              <a:rPr lang="en-US" dirty="0">
                <a:latin typeface="Tahoma" charset="0"/>
              </a:rPr>
              <a:t>Where</a:t>
            </a:r>
          </a:p>
          <a:p>
            <a:pPr lvl="1"/>
            <a:r>
              <a:rPr lang="en-US" dirty="0">
                <a:solidFill>
                  <a:srgbClr val="FF0000"/>
                </a:solidFill>
                <a:latin typeface="Tahoma" charset="0"/>
                <a:ea typeface="ＭＳ Ｐゴシック" charset="0"/>
              </a:rPr>
              <a:t>Where</a:t>
            </a:r>
            <a:r>
              <a:rPr lang="en-US" dirty="0">
                <a:latin typeface="Tahoma" charset="0"/>
                <a:ea typeface="ＭＳ Ｐゴシック" charset="0"/>
              </a:rPr>
              <a:t> to place the prefetched data</a:t>
            </a:r>
          </a:p>
          <a:p>
            <a:endParaRPr lang="en-US" dirty="0">
              <a:latin typeface="Tahoma" charset="0"/>
            </a:endParaRPr>
          </a:p>
          <a:p>
            <a:r>
              <a:rPr lang="en-US" dirty="0">
                <a:latin typeface="Tahoma" charset="0"/>
              </a:rPr>
              <a:t>How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Software, hardware, execution-based, cooperative, …</a:t>
            </a:r>
          </a:p>
        </p:txBody>
      </p:sp>
      <p:sp>
        <p:nvSpPr>
          <p:cNvPr id="5325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88DCE8-EBC4-7B49-AF03-C34B96246282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536748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>
                <a:latin typeface="Garamond" charset="0"/>
              </a:rPr>
              <a:t>Outline of Prefetching Issues…</a:t>
            </a:r>
          </a:p>
        </p:txBody>
      </p:sp>
      <p:sp>
        <p:nvSpPr>
          <p:cNvPr id="48130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dirty="0">
                <a:latin typeface="Tahoma" charset="0"/>
              </a:rPr>
              <a:t>Why prefetch? Why could/does it work?</a:t>
            </a:r>
          </a:p>
          <a:p>
            <a:r>
              <a:rPr lang="en-US" dirty="0">
                <a:latin typeface="Tahoma" charset="0"/>
              </a:rPr>
              <a:t>The four questions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What (to prefetch), when, where, how</a:t>
            </a:r>
          </a:p>
          <a:p>
            <a:r>
              <a:rPr lang="en-US" dirty="0">
                <a:latin typeface="Tahoma" charset="0"/>
              </a:rPr>
              <a:t>Software prefetching</a:t>
            </a:r>
          </a:p>
          <a:p>
            <a:r>
              <a:rPr lang="en-US" dirty="0">
                <a:latin typeface="Tahoma" charset="0"/>
              </a:rPr>
              <a:t>Hardware prefetching algorithms</a:t>
            </a:r>
          </a:p>
          <a:p>
            <a:r>
              <a:rPr lang="en-US" dirty="0">
                <a:latin typeface="Tahoma" charset="0"/>
              </a:rPr>
              <a:t>Execution-based prefetching</a:t>
            </a:r>
          </a:p>
          <a:p>
            <a:r>
              <a:rPr lang="en-US" dirty="0">
                <a:latin typeface="Tahoma" charset="0"/>
              </a:rPr>
              <a:t>Prefetching performance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Coverage, accuracy, timeliness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Bandwidth consumption, cache pollution</a:t>
            </a:r>
          </a:p>
          <a:p>
            <a:r>
              <a:rPr lang="en-US" dirty="0">
                <a:latin typeface="Tahoma" charset="0"/>
              </a:rPr>
              <a:t>Prefetcher throttling </a:t>
            </a:r>
          </a:p>
          <a:p>
            <a:r>
              <a:rPr lang="en-US" dirty="0">
                <a:latin typeface="Tahoma" charset="0"/>
              </a:rPr>
              <a:t>Issues in multi-core</a:t>
            </a:r>
          </a:p>
          <a:p>
            <a:r>
              <a:rPr lang="en-US" dirty="0">
                <a:latin typeface="Tahoma" charset="0"/>
              </a:rPr>
              <a:t>Prefetching in new execution paradigms</a:t>
            </a:r>
          </a:p>
          <a:p>
            <a:pPr lvl="1">
              <a:buFont typeface="Wingdings" charset="0"/>
              <a:buNone/>
            </a:pPr>
            <a:endParaRPr lang="en-US" dirty="0">
              <a:latin typeface="Tahoma" charset="0"/>
              <a:ea typeface="ＭＳ Ｐゴシック" charset="0"/>
            </a:endParaRPr>
          </a:p>
          <a:p>
            <a:endParaRPr lang="en-US" dirty="0">
              <a:latin typeface="Tahoma" charset="0"/>
            </a:endParaRPr>
          </a:p>
          <a:p>
            <a:endParaRPr lang="en-US" dirty="0">
              <a:latin typeface="Tahoma" charset="0"/>
            </a:endParaRPr>
          </a:p>
        </p:txBody>
      </p:sp>
      <p:sp>
        <p:nvSpPr>
          <p:cNvPr id="4813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C37F0E-1384-8049-9101-2A19E363A356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08602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66713" y="1828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dirty="0">
                <a:latin typeface="Garamond" charset="0"/>
              </a:rPr>
              <a:t>Runahead Execution</a:t>
            </a:r>
          </a:p>
        </p:txBody>
      </p:sp>
      <p:sp>
        <p:nvSpPr>
          <p:cNvPr id="4608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>
              <a:buFont typeface="Wingdings" charset="0"/>
              <a:buNone/>
            </a:pPr>
            <a:endParaRPr lang="en-US" i="1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60083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ChangeArrowheads="1"/>
          </p:cNvSpPr>
          <p:nvPr/>
        </p:nvSpPr>
        <p:spPr bwMode="auto">
          <a:xfrm>
            <a:off x="152400" y="5334000"/>
            <a:ext cx="10668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43" name="Text Box 3"/>
          <p:cNvSpPr txBox="1">
            <a:spLocks noChangeArrowheads="1"/>
          </p:cNvSpPr>
          <p:nvPr/>
        </p:nvSpPr>
        <p:spPr bwMode="auto">
          <a:xfrm>
            <a:off x="133350" y="5305425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Compute</a:t>
            </a:r>
          </a:p>
        </p:txBody>
      </p:sp>
      <p:sp>
        <p:nvSpPr>
          <p:cNvPr id="291844" name="Rectangle 4"/>
          <p:cNvSpPr>
            <a:spLocks noChangeArrowheads="1"/>
          </p:cNvSpPr>
          <p:nvPr/>
        </p:nvSpPr>
        <p:spPr bwMode="auto">
          <a:xfrm>
            <a:off x="152400" y="3219450"/>
            <a:ext cx="10668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45" name="Text Box 5"/>
          <p:cNvSpPr txBox="1">
            <a:spLocks noChangeArrowheads="1"/>
          </p:cNvSpPr>
          <p:nvPr/>
        </p:nvSpPr>
        <p:spPr bwMode="auto">
          <a:xfrm>
            <a:off x="133350" y="3181350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Compute</a:t>
            </a:r>
          </a:p>
        </p:txBody>
      </p:sp>
      <p:sp>
        <p:nvSpPr>
          <p:cNvPr id="291846" name="Rectangle 6"/>
          <p:cNvSpPr>
            <a:spLocks noChangeArrowheads="1"/>
          </p:cNvSpPr>
          <p:nvPr/>
        </p:nvSpPr>
        <p:spPr bwMode="auto">
          <a:xfrm>
            <a:off x="152400" y="1371600"/>
            <a:ext cx="10668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47" name="Text Box 7"/>
          <p:cNvSpPr txBox="1">
            <a:spLocks noChangeArrowheads="1"/>
          </p:cNvSpPr>
          <p:nvPr/>
        </p:nvSpPr>
        <p:spPr bwMode="auto">
          <a:xfrm>
            <a:off x="142875" y="1323975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Compute</a:t>
            </a:r>
          </a:p>
        </p:txBody>
      </p:sp>
      <p:sp>
        <p:nvSpPr>
          <p:cNvPr id="291848" name="Rectangle 8"/>
          <p:cNvSpPr>
            <a:spLocks noChangeArrowheads="1"/>
          </p:cNvSpPr>
          <p:nvPr/>
        </p:nvSpPr>
        <p:spPr bwMode="auto">
          <a:xfrm>
            <a:off x="1447800" y="3219450"/>
            <a:ext cx="25908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49" name="Rectangle 9" descr="Large checker board"/>
          <p:cNvSpPr>
            <a:spLocks noChangeArrowheads="1"/>
          </p:cNvSpPr>
          <p:nvPr/>
        </p:nvSpPr>
        <p:spPr bwMode="auto">
          <a:xfrm>
            <a:off x="1447800" y="3676650"/>
            <a:ext cx="25908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50" name="Line 10"/>
          <p:cNvSpPr>
            <a:spLocks noChangeShapeType="1"/>
          </p:cNvSpPr>
          <p:nvPr/>
        </p:nvSpPr>
        <p:spPr bwMode="auto">
          <a:xfrm>
            <a:off x="1219200" y="2838450"/>
            <a:ext cx="0" cy="3810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51" name="Text Box 11"/>
          <p:cNvSpPr txBox="1">
            <a:spLocks noChangeArrowheads="1"/>
          </p:cNvSpPr>
          <p:nvPr/>
        </p:nvSpPr>
        <p:spPr bwMode="auto">
          <a:xfrm>
            <a:off x="552450" y="2533650"/>
            <a:ext cx="1416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1 Miss</a:t>
            </a:r>
          </a:p>
        </p:txBody>
      </p:sp>
      <p:sp>
        <p:nvSpPr>
          <p:cNvPr id="291852" name="Text Box 12"/>
          <p:cNvSpPr txBox="1">
            <a:spLocks noChangeArrowheads="1"/>
          </p:cNvSpPr>
          <p:nvPr/>
        </p:nvSpPr>
        <p:spPr bwMode="auto">
          <a:xfrm>
            <a:off x="609600" y="3600450"/>
            <a:ext cx="623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Miss 1</a:t>
            </a:r>
          </a:p>
        </p:txBody>
      </p:sp>
      <p:sp>
        <p:nvSpPr>
          <p:cNvPr id="291853" name="Rectangle 13"/>
          <p:cNvSpPr>
            <a:spLocks noChangeArrowheads="1"/>
          </p:cNvSpPr>
          <p:nvPr/>
        </p:nvSpPr>
        <p:spPr bwMode="auto">
          <a:xfrm>
            <a:off x="1219200" y="3219450"/>
            <a:ext cx="2286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54" name="Text Box 14"/>
          <p:cNvSpPr txBox="1">
            <a:spLocks noChangeArrowheads="1"/>
          </p:cNvSpPr>
          <p:nvPr/>
        </p:nvSpPr>
        <p:spPr bwMode="auto">
          <a:xfrm>
            <a:off x="2286000" y="3200400"/>
            <a:ext cx="62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Stall</a:t>
            </a:r>
          </a:p>
        </p:txBody>
      </p:sp>
      <p:sp>
        <p:nvSpPr>
          <p:cNvPr id="291855" name="Rectangle 15" descr="Large checker board"/>
          <p:cNvSpPr>
            <a:spLocks noChangeArrowheads="1"/>
          </p:cNvSpPr>
          <p:nvPr/>
        </p:nvSpPr>
        <p:spPr bwMode="auto">
          <a:xfrm>
            <a:off x="1219200" y="3676650"/>
            <a:ext cx="2286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56" name="Rectangle 16"/>
          <p:cNvSpPr>
            <a:spLocks noChangeArrowheads="1"/>
          </p:cNvSpPr>
          <p:nvPr/>
        </p:nvSpPr>
        <p:spPr bwMode="auto">
          <a:xfrm>
            <a:off x="4038600" y="3219450"/>
            <a:ext cx="13716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57" name="Text Box 17"/>
          <p:cNvSpPr txBox="1">
            <a:spLocks noChangeArrowheads="1"/>
          </p:cNvSpPr>
          <p:nvPr/>
        </p:nvSpPr>
        <p:spPr bwMode="auto">
          <a:xfrm>
            <a:off x="4133850" y="3190875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Compute</a:t>
            </a:r>
          </a:p>
        </p:txBody>
      </p:sp>
      <p:sp>
        <p:nvSpPr>
          <p:cNvPr id="291858" name="Line 18"/>
          <p:cNvSpPr>
            <a:spLocks noChangeShapeType="1"/>
          </p:cNvSpPr>
          <p:nvPr/>
        </p:nvSpPr>
        <p:spPr bwMode="auto">
          <a:xfrm>
            <a:off x="5410200" y="2838450"/>
            <a:ext cx="0" cy="3810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59" name="Text Box 19"/>
          <p:cNvSpPr txBox="1">
            <a:spLocks noChangeArrowheads="1"/>
          </p:cNvSpPr>
          <p:nvPr/>
        </p:nvSpPr>
        <p:spPr bwMode="auto">
          <a:xfrm>
            <a:off x="4724400" y="2514600"/>
            <a:ext cx="1416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2 Miss</a:t>
            </a:r>
          </a:p>
        </p:txBody>
      </p:sp>
      <p:sp>
        <p:nvSpPr>
          <p:cNvPr id="291860" name="Rectangle 20"/>
          <p:cNvSpPr>
            <a:spLocks noChangeArrowheads="1"/>
          </p:cNvSpPr>
          <p:nvPr/>
        </p:nvSpPr>
        <p:spPr bwMode="auto">
          <a:xfrm>
            <a:off x="5410200" y="3219450"/>
            <a:ext cx="2286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61" name="Text Box 21"/>
          <p:cNvSpPr txBox="1">
            <a:spLocks noChangeArrowheads="1"/>
          </p:cNvSpPr>
          <p:nvPr/>
        </p:nvSpPr>
        <p:spPr bwMode="auto">
          <a:xfrm>
            <a:off x="4800600" y="3600450"/>
            <a:ext cx="623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Miss 2</a:t>
            </a:r>
          </a:p>
        </p:txBody>
      </p:sp>
      <p:sp>
        <p:nvSpPr>
          <p:cNvPr id="291862" name="Rectangle 22" descr="Large checker board"/>
          <p:cNvSpPr>
            <a:spLocks noChangeArrowheads="1"/>
          </p:cNvSpPr>
          <p:nvPr/>
        </p:nvSpPr>
        <p:spPr bwMode="auto">
          <a:xfrm>
            <a:off x="5410200" y="3676650"/>
            <a:ext cx="2286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63" name="Rectangle 23"/>
          <p:cNvSpPr>
            <a:spLocks noChangeArrowheads="1"/>
          </p:cNvSpPr>
          <p:nvPr/>
        </p:nvSpPr>
        <p:spPr bwMode="auto">
          <a:xfrm>
            <a:off x="5638800" y="3219450"/>
            <a:ext cx="25908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64" name="Text Box 24"/>
          <p:cNvSpPr txBox="1">
            <a:spLocks noChangeArrowheads="1"/>
          </p:cNvSpPr>
          <p:nvPr/>
        </p:nvSpPr>
        <p:spPr bwMode="auto">
          <a:xfrm>
            <a:off x="6686550" y="3200400"/>
            <a:ext cx="62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Stall</a:t>
            </a:r>
          </a:p>
        </p:txBody>
      </p:sp>
      <p:sp>
        <p:nvSpPr>
          <p:cNvPr id="291865" name="Line 25"/>
          <p:cNvSpPr>
            <a:spLocks noChangeShapeType="1"/>
          </p:cNvSpPr>
          <p:nvPr/>
        </p:nvSpPr>
        <p:spPr bwMode="auto">
          <a:xfrm>
            <a:off x="1219200" y="990600"/>
            <a:ext cx="0" cy="381000"/>
          </a:xfrm>
          <a:prstGeom prst="line">
            <a:avLst/>
          </a:prstGeom>
          <a:noFill/>
          <a:ln w="2222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66" name="Text Box 26"/>
          <p:cNvSpPr txBox="1">
            <a:spLocks noChangeArrowheads="1"/>
          </p:cNvSpPr>
          <p:nvPr/>
        </p:nvSpPr>
        <p:spPr bwMode="auto">
          <a:xfrm>
            <a:off x="542925" y="676275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1 Hit</a:t>
            </a:r>
          </a:p>
        </p:txBody>
      </p:sp>
      <p:sp>
        <p:nvSpPr>
          <p:cNvPr id="291867" name="Rectangle 27"/>
          <p:cNvSpPr>
            <a:spLocks noChangeArrowheads="1"/>
          </p:cNvSpPr>
          <p:nvPr/>
        </p:nvSpPr>
        <p:spPr bwMode="auto">
          <a:xfrm>
            <a:off x="1219200" y="1371600"/>
            <a:ext cx="16002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68" name="Line 28"/>
          <p:cNvSpPr>
            <a:spLocks noChangeShapeType="1"/>
          </p:cNvSpPr>
          <p:nvPr/>
        </p:nvSpPr>
        <p:spPr bwMode="auto">
          <a:xfrm>
            <a:off x="2819400" y="990600"/>
            <a:ext cx="0" cy="381000"/>
          </a:xfrm>
          <a:prstGeom prst="line">
            <a:avLst/>
          </a:prstGeom>
          <a:noFill/>
          <a:ln w="2222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69" name="Text Box 29"/>
          <p:cNvSpPr txBox="1">
            <a:spLocks noChangeArrowheads="1"/>
          </p:cNvSpPr>
          <p:nvPr/>
        </p:nvSpPr>
        <p:spPr bwMode="auto">
          <a:xfrm>
            <a:off x="2190750" y="657225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2 Hit</a:t>
            </a:r>
          </a:p>
        </p:txBody>
      </p:sp>
      <p:sp>
        <p:nvSpPr>
          <p:cNvPr id="291870" name="Rectangle 30"/>
          <p:cNvSpPr>
            <a:spLocks noChangeArrowheads="1"/>
          </p:cNvSpPr>
          <p:nvPr/>
        </p:nvSpPr>
        <p:spPr bwMode="auto">
          <a:xfrm>
            <a:off x="2819400" y="1371600"/>
            <a:ext cx="6858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71" name="Text Box 31"/>
          <p:cNvSpPr txBox="1">
            <a:spLocks noChangeArrowheads="1"/>
          </p:cNvSpPr>
          <p:nvPr/>
        </p:nvSpPr>
        <p:spPr bwMode="auto">
          <a:xfrm>
            <a:off x="1504950" y="1323975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Compute</a:t>
            </a:r>
          </a:p>
        </p:txBody>
      </p:sp>
      <p:sp>
        <p:nvSpPr>
          <p:cNvPr id="291872" name="Line 32"/>
          <p:cNvSpPr>
            <a:spLocks noChangeShapeType="1"/>
          </p:cNvSpPr>
          <p:nvPr/>
        </p:nvSpPr>
        <p:spPr bwMode="auto">
          <a:xfrm>
            <a:off x="1219200" y="4953000"/>
            <a:ext cx="0" cy="3810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73" name="Text Box 33"/>
          <p:cNvSpPr txBox="1">
            <a:spLocks noChangeArrowheads="1"/>
          </p:cNvSpPr>
          <p:nvPr/>
        </p:nvSpPr>
        <p:spPr bwMode="auto">
          <a:xfrm>
            <a:off x="542925" y="4638675"/>
            <a:ext cx="1416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1 Miss</a:t>
            </a:r>
          </a:p>
        </p:txBody>
      </p:sp>
      <p:sp>
        <p:nvSpPr>
          <p:cNvPr id="291874" name="Rectangle 34"/>
          <p:cNvSpPr>
            <a:spLocks noChangeArrowheads="1"/>
          </p:cNvSpPr>
          <p:nvPr/>
        </p:nvSpPr>
        <p:spPr bwMode="auto">
          <a:xfrm>
            <a:off x="1371600" y="5334000"/>
            <a:ext cx="1447800" cy="3048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75" name="Text Box 35"/>
          <p:cNvSpPr txBox="1">
            <a:spLocks noChangeArrowheads="1"/>
          </p:cNvSpPr>
          <p:nvPr/>
        </p:nvSpPr>
        <p:spPr bwMode="auto">
          <a:xfrm>
            <a:off x="1428750" y="5286375"/>
            <a:ext cx="1238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Runahead</a:t>
            </a:r>
          </a:p>
        </p:txBody>
      </p:sp>
      <p:sp>
        <p:nvSpPr>
          <p:cNvPr id="291876" name="Line 36"/>
          <p:cNvSpPr>
            <a:spLocks noChangeShapeType="1"/>
          </p:cNvSpPr>
          <p:nvPr/>
        </p:nvSpPr>
        <p:spPr bwMode="auto">
          <a:xfrm>
            <a:off x="2819400" y="4953000"/>
            <a:ext cx="0" cy="3810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77" name="Text Box 37"/>
          <p:cNvSpPr txBox="1">
            <a:spLocks noChangeArrowheads="1"/>
          </p:cNvSpPr>
          <p:nvPr/>
        </p:nvSpPr>
        <p:spPr bwMode="auto">
          <a:xfrm>
            <a:off x="2143125" y="4638675"/>
            <a:ext cx="1416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2 Miss</a:t>
            </a:r>
          </a:p>
        </p:txBody>
      </p:sp>
      <p:sp>
        <p:nvSpPr>
          <p:cNvPr id="291878" name="Rectangle 38"/>
          <p:cNvSpPr>
            <a:spLocks noChangeArrowheads="1"/>
          </p:cNvSpPr>
          <p:nvPr/>
        </p:nvSpPr>
        <p:spPr bwMode="auto">
          <a:xfrm>
            <a:off x="4038600" y="5334000"/>
            <a:ext cx="2286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79" name="Rectangle 39"/>
          <p:cNvSpPr>
            <a:spLocks noChangeArrowheads="1"/>
          </p:cNvSpPr>
          <p:nvPr/>
        </p:nvSpPr>
        <p:spPr bwMode="auto">
          <a:xfrm>
            <a:off x="4267200" y="5334000"/>
            <a:ext cx="13716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0" name="Line 40"/>
          <p:cNvSpPr>
            <a:spLocks noChangeShapeType="1"/>
          </p:cNvSpPr>
          <p:nvPr/>
        </p:nvSpPr>
        <p:spPr bwMode="auto">
          <a:xfrm>
            <a:off x="5867400" y="4953000"/>
            <a:ext cx="0" cy="381000"/>
          </a:xfrm>
          <a:prstGeom prst="line">
            <a:avLst/>
          </a:prstGeom>
          <a:noFill/>
          <a:ln w="2222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1" name="Text Box 41"/>
          <p:cNvSpPr txBox="1">
            <a:spLocks noChangeArrowheads="1"/>
          </p:cNvSpPr>
          <p:nvPr/>
        </p:nvSpPr>
        <p:spPr bwMode="auto">
          <a:xfrm>
            <a:off x="5200650" y="4638675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2 Hit</a:t>
            </a:r>
          </a:p>
        </p:txBody>
      </p:sp>
      <p:sp>
        <p:nvSpPr>
          <p:cNvPr id="291882" name="Rectangle 42" descr="Large checker board"/>
          <p:cNvSpPr>
            <a:spLocks noChangeArrowheads="1"/>
          </p:cNvSpPr>
          <p:nvPr/>
        </p:nvSpPr>
        <p:spPr bwMode="auto">
          <a:xfrm>
            <a:off x="5638800" y="3676650"/>
            <a:ext cx="25908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3" name="Rectangle 43" descr="Large checker board"/>
          <p:cNvSpPr>
            <a:spLocks noChangeArrowheads="1"/>
          </p:cNvSpPr>
          <p:nvPr/>
        </p:nvSpPr>
        <p:spPr bwMode="auto">
          <a:xfrm>
            <a:off x="2819400" y="6096000"/>
            <a:ext cx="12192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4" name="Rectangle 44" descr="Large checker board"/>
          <p:cNvSpPr>
            <a:spLocks noChangeArrowheads="1"/>
          </p:cNvSpPr>
          <p:nvPr/>
        </p:nvSpPr>
        <p:spPr bwMode="auto">
          <a:xfrm>
            <a:off x="4267200" y="6096000"/>
            <a:ext cx="13716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5" name="Rectangle 45" descr="Large checker board"/>
          <p:cNvSpPr>
            <a:spLocks noChangeArrowheads="1"/>
          </p:cNvSpPr>
          <p:nvPr/>
        </p:nvSpPr>
        <p:spPr bwMode="auto">
          <a:xfrm>
            <a:off x="1371600" y="5791200"/>
            <a:ext cx="14478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6" name="Text Box 46"/>
          <p:cNvSpPr txBox="1">
            <a:spLocks noChangeArrowheads="1"/>
          </p:cNvSpPr>
          <p:nvPr/>
        </p:nvSpPr>
        <p:spPr bwMode="auto">
          <a:xfrm>
            <a:off x="609600" y="5715000"/>
            <a:ext cx="623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Miss 1</a:t>
            </a:r>
          </a:p>
        </p:txBody>
      </p:sp>
      <p:sp>
        <p:nvSpPr>
          <p:cNvPr id="291887" name="Text Box 47"/>
          <p:cNvSpPr txBox="1">
            <a:spLocks noChangeArrowheads="1"/>
          </p:cNvSpPr>
          <p:nvPr/>
        </p:nvSpPr>
        <p:spPr bwMode="auto">
          <a:xfrm>
            <a:off x="2209800" y="6019800"/>
            <a:ext cx="623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Miss 2</a:t>
            </a:r>
          </a:p>
        </p:txBody>
      </p:sp>
      <p:sp>
        <p:nvSpPr>
          <p:cNvPr id="291888" name="Rectangle 48"/>
          <p:cNvSpPr>
            <a:spLocks noChangeArrowheads="1"/>
          </p:cNvSpPr>
          <p:nvPr/>
        </p:nvSpPr>
        <p:spPr bwMode="auto">
          <a:xfrm>
            <a:off x="8229600" y="3219450"/>
            <a:ext cx="4572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9" name="Text Box 49"/>
          <p:cNvSpPr txBox="1">
            <a:spLocks noChangeArrowheads="1"/>
          </p:cNvSpPr>
          <p:nvPr/>
        </p:nvSpPr>
        <p:spPr bwMode="auto">
          <a:xfrm>
            <a:off x="4486275" y="5295900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Compute</a:t>
            </a:r>
          </a:p>
        </p:txBody>
      </p:sp>
      <p:sp>
        <p:nvSpPr>
          <p:cNvPr id="291890" name="Rectangle 50"/>
          <p:cNvSpPr>
            <a:spLocks noChangeArrowheads="1"/>
          </p:cNvSpPr>
          <p:nvPr/>
        </p:nvSpPr>
        <p:spPr bwMode="auto">
          <a:xfrm>
            <a:off x="5867400" y="5334000"/>
            <a:ext cx="6858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1" name="Rectangle 51"/>
          <p:cNvSpPr>
            <a:spLocks noChangeArrowheads="1"/>
          </p:cNvSpPr>
          <p:nvPr/>
        </p:nvSpPr>
        <p:spPr bwMode="auto">
          <a:xfrm>
            <a:off x="2819400" y="5334000"/>
            <a:ext cx="1219200" cy="3048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2" name="Line 52"/>
          <p:cNvSpPr>
            <a:spLocks noChangeShapeType="1"/>
          </p:cNvSpPr>
          <p:nvPr/>
        </p:nvSpPr>
        <p:spPr bwMode="auto">
          <a:xfrm>
            <a:off x="4267200" y="4953000"/>
            <a:ext cx="0" cy="381000"/>
          </a:xfrm>
          <a:prstGeom prst="line">
            <a:avLst/>
          </a:prstGeom>
          <a:noFill/>
          <a:ln w="2222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3" name="Text Box 53"/>
          <p:cNvSpPr txBox="1">
            <a:spLocks noChangeArrowheads="1"/>
          </p:cNvSpPr>
          <p:nvPr/>
        </p:nvSpPr>
        <p:spPr bwMode="auto">
          <a:xfrm>
            <a:off x="3609975" y="4648200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1 Hit</a:t>
            </a:r>
          </a:p>
        </p:txBody>
      </p:sp>
      <p:sp>
        <p:nvSpPr>
          <p:cNvPr id="291894" name="Rectangle 54" descr="Large checker board"/>
          <p:cNvSpPr>
            <a:spLocks noChangeArrowheads="1"/>
          </p:cNvSpPr>
          <p:nvPr/>
        </p:nvSpPr>
        <p:spPr bwMode="auto">
          <a:xfrm>
            <a:off x="4038600" y="6096000"/>
            <a:ext cx="2286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5" name="Rectangle 55" descr="Large checker board"/>
          <p:cNvSpPr>
            <a:spLocks noChangeArrowheads="1"/>
          </p:cNvSpPr>
          <p:nvPr/>
        </p:nvSpPr>
        <p:spPr bwMode="auto">
          <a:xfrm>
            <a:off x="2819400" y="5791200"/>
            <a:ext cx="12192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6" name="Rectangle 56"/>
          <p:cNvSpPr>
            <a:spLocks noChangeArrowheads="1"/>
          </p:cNvSpPr>
          <p:nvPr/>
        </p:nvSpPr>
        <p:spPr bwMode="auto">
          <a:xfrm>
            <a:off x="5638800" y="5334000"/>
            <a:ext cx="2286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8" name="Line 58"/>
          <p:cNvSpPr>
            <a:spLocks noChangeShapeType="1"/>
          </p:cNvSpPr>
          <p:nvPr/>
        </p:nvSpPr>
        <p:spPr bwMode="auto">
          <a:xfrm>
            <a:off x="4038600" y="3600450"/>
            <a:ext cx="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9" name="Line 59"/>
          <p:cNvSpPr>
            <a:spLocks noChangeShapeType="1"/>
          </p:cNvSpPr>
          <p:nvPr/>
        </p:nvSpPr>
        <p:spPr bwMode="auto">
          <a:xfrm>
            <a:off x="8229600" y="3600450"/>
            <a:ext cx="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00" name="Line 60"/>
          <p:cNvSpPr>
            <a:spLocks noChangeShapeType="1"/>
          </p:cNvSpPr>
          <p:nvPr/>
        </p:nvSpPr>
        <p:spPr bwMode="auto">
          <a:xfrm>
            <a:off x="4038600" y="5715000"/>
            <a:ext cx="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01" name="Line 61"/>
          <p:cNvSpPr>
            <a:spLocks noChangeShapeType="1"/>
          </p:cNvSpPr>
          <p:nvPr/>
        </p:nvSpPr>
        <p:spPr bwMode="auto">
          <a:xfrm>
            <a:off x="5638800" y="6019800"/>
            <a:ext cx="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02" name="Line 62"/>
          <p:cNvSpPr>
            <a:spLocks noChangeShapeType="1"/>
          </p:cNvSpPr>
          <p:nvPr/>
        </p:nvSpPr>
        <p:spPr bwMode="auto">
          <a:xfrm>
            <a:off x="6553200" y="4343400"/>
            <a:ext cx="0" cy="228600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03" name="Line 63"/>
          <p:cNvSpPr>
            <a:spLocks noChangeShapeType="1"/>
          </p:cNvSpPr>
          <p:nvPr/>
        </p:nvSpPr>
        <p:spPr bwMode="auto">
          <a:xfrm>
            <a:off x="8686800" y="914400"/>
            <a:ext cx="0" cy="571500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04" name="Line 64"/>
          <p:cNvSpPr>
            <a:spLocks noChangeShapeType="1"/>
          </p:cNvSpPr>
          <p:nvPr/>
        </p:nvSpPr>
        <p:spPr bwMode="auto">
          <a:xfrm>
            <a:off x="6553200" y="5486400"/>
            <a:ext cx="2133600" cy="0"/>
          </a:xfrm>
          <a:prstGeom prst="line">
            <a:avLst/>
          </a:prstGeom>
          <a:noFill/>
          <a:ln w="25400">
            <a:solidFill>
              <a:srgbClr val="800000"/>
            </a:solidFill>
            <a:round/>
            <a:headEnd type="arrow" w="med" len="med"/>
            <a:tailEnd type="arrow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05" name="Text Box 65"/>
          <p:cNvSpPr txBox="1">
            <a:spLocks noChangeArrowheads="1"/>
          </p:cNvSpPr>
          <p:nvPr/>
        </p:nvSpPr>
        <p:spPr bwMode="auto">
          <a:xfrm>
            <a:off x="6858000" y="54864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Saved Cycles</a:t>
            </a:r>
          </a:p>
        </p:txBody>
      </p:sp>
      <p:sp>
        <p:nvSpPr>
          <p:cNvPr id="291906" name="Text Box 66"/>
          <p:cNvSpPr txBox="1">
            <a:spLocks noChangeArrowheads="1"/>
          </p:cNvSpPr>
          <p:nvPr/>
        </p:nvSpPr>
        <p:spPr bwMode="auto">
          <a:xfrm>
            <a:off x="79375" y="341313"/>
            <a:ext cx="2225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Perfect Caches:</a:t>
            </a:r>
          </a:p>
        </p:txBody>
      </p:sp>
      <p:sp>
        <p:nvSpPr>
          <p:cNvPr id="291907" name="Text Box 67"/>
          <p:cNvSpPr txBox="1">
            <a:spLocks noChangeArrowheads="1"/>
          </p:cNvSpPr>
          <p:nvPr/>
        </p:nvSpPr>
        <p:spPr bwMode="auto">
          <a:xfrm>
            <a:off x="66675" y="2133600"/>
            <a:ext cx="3743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Small </a:t>
            </a: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OoO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 Instruction Window:</a:t>
            </a:r>
          </a:p>
        </p:txBody>
      </p:sp>
      <p:sp>
        <p:nvSpPr>
          <p:cNvPr id="291908" name="Text Box 68"/>
          <p:cNvSpPr txBox="1">
            <a:spLocks noChangeArrowheads="1"/>
          </p:cNvSpPr>
          <p:nvPr/>
        </p:nvSpPr>
        <p:spPr bwMode="auto">
          <a:xfrm>
            <a:off x="95250" y="4267200"/>
            <a:ext cx="1997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Runahead:</a:t>
            </a:r>
          </a:p>
        </p:txBody>
      </p:sp>
      <p:sp>
        <p:nvSpPr>
          <p:cNvPr id="291909" name="Rectangle 69"/>
          <p:cNvSpPr>
            <a:spLocks noChangeArrowheads="1"/>
          </p:cNvSpPr>
          <p:nvPr/>
        </p:nvSpPr>
        <p:spPr bwMode="auto">
          <a:xfrm>
            <a:off x="1219200" y="5334000"/>
            <a:ext cx="1524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10" name="Rectangle 70" descr="Large checker board"/>
          <p:cNvSpPr>
            <a:spLocks noChangeArrowheads="1"/>
          </p:cNvSpPr>
          <p:nvPr/>
        </p:nvSpPr>
        <p:spPr bwMode="auto">
          <a:xfrm>
            <a:off x="1219200" y="5791200"/>
            <a:ext cx="1524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92229" name="Rectangle 71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-152400"/>
            <a:ext cx="8610600" cy="1066800"/>
          </a:xfrm>
          <a:noFill/>
        </p:spPr>
        <p:txBody>
          <a:bodyPr/>
          <a:lstStyle/>
          <a:p>
            <a:pPr eaLnBrk="1" hangingPunct="1"/>
            <a:r>
              <a:rPr lang="en-US" sz="3600" dirty="0">
                <a:solidFill>
                  <a:srgbClr val="008000"/>
                </a:solidFill>
                <a:latin typeface="Garamond" charset="0"/>
              </a:rPr>
              <a:t>Runahead Execution Example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803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91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291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91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29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91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291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291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291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291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291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5" dur="500"/>
                                        <p:tgtEl>
                                          <p:spTgt spid="291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0" dur="500"/>
                                        <p:tgtEl>
                                          <p:spTgt spid="291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3" dur="500"/>
                                        <p:tgtEl>
                                          <p:spTgt spid="291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8" dur="500"/>
                                        <p:tgtEl>
                                          <p:spTgt spid="291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1" dur="500"/>
                                        <p:tgtEl>
                                          <p:spTgt spid="291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500"/>
                                        <p:tgtEl>
                                          <p:spTgt spid="291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9" dur="500"/>
                                        <p:tgtEl>
                                          <p:spTgt spid="291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2" dur="500"/>
                                        <p:tgtEl>
                                          <p:spTgt spid="291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5" dur="500"/>
                                        <p:tgtEl>
                                          <p:spTgt spid="291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3" dur="500"/>
                                        <p:tgtEl>
                                          <p:spTgt spid="291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6" dur="500"/>
                                        <p:tgtEl>
                                          <p:spTgt spid="291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1" dur="500"/>
                                        <p:tgtEl>
                                          <p:spTgt spid="29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4" dur="500"/>
                                        <p:tgtEl>
                                          <p:spTgt spid="29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9" dur="500"/>
                                        <p:tgtEl>
                                          <p:spTgt spid="29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2" dur="500"/>
                                        <p:tgtEl>
                                          <p:spTgt spid="291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5" dur="500"/>
                                        <p:tgtEl>
                                          <p:spTgt spid="29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0" dur="500"/>
                                        <p:tgtEl>
                                          <p:spTgt spid="291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3" dur="500"/>
                                        <p:tgtEl>
                                          <p:spTgt spid="291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6" dur="500"/>
                                        <p:tgtEl>
                                          <p:spTgt spid="291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4" dur="500"/>
                                        <p:tgtEl>
                                          <p:spTgt spid="291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3" dur="500"/>
                                        <p:tgtEl>
                                          <p:spTgt spid="291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6" dur="500"/>
                                        <p:tgtEl>
                                          <p:spTgt spid="291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91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291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9" dur="500"/>
                                        <p:tgtEl>
                                          <p:spTgt spid="291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2" dur="500"/>
                                        <p:tgtEl>
                                          <p:spTgt spid="291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5" dur="500"/>
                                        <p:tgtEl>
                                          <p:spTgt spid="291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0" dur="500"/>
                                        <p:tgtEl>
                                          <p:spTgt spid="291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3" dur="500"/>
                                        <p:tgtEl>
                                          <p:spTgt spid="291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6" dur="500"/>
                                        <p:tgtEl>
                                          <p:spTgt spid="291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1" dur="500"/>
                                        <p:tgtEl>
                                          <p:spTgt spid="291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91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 nodeType="clickPar">
                      <p:stCondLst>
                        <p:cond delay="indefinite"/>
                      </p:stCondLst>
                      <p:childTnLst>
                        <p:par>
                          <p:cTn id="1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9" dur="500"/>
                                        <p:tgtEl>
                                          <p:spTgt spid="291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2" dur="500"/>
                                        <p:tgtEl>
                                          <p:spTgt spid="291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5" dur="500"/>
                                        <p:tgtEl>
                                          <p:spTgt spid="291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8" dur="500"/>
                                        <p:tgtEl>
                                          <p:spTgt spid="291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 nodeType="clickPar">
                      <p:stCondLst>
                        <p:cond delay="indefinite"/>
                      </p:stCondLst>
                      <p:childTnLst>
                        <p:par>
                          <p:cTn id="2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6" dur="500"/>
                                        <p:tgtEl>
                                          <p:spTgt spid="291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9" dur="500"/>
                                        <p:tgtEl>
                                          <p:spTgt spid="29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 nodeType="clickPar">
                      <p:stCondLst>
                        <p:cond delay="indefinite"/>
                      </p:stCondLst>
                      <p:childTnLst>
                        <p:par>
                          <p:cTn id="2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91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7" dur="500"/>
                                        <p:tgtEl>
                                          <p:spTgt spid="29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 nodeType="clickPar">
                      <p:stCondLst>
                        <p:cond delay="indefinite"/>
                      </p:stCondLst>
                      <p:childTnLst>
                        <p:par>
                          <p:cTn id="2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2" dur="500"/>
                                        <p:tgtEl>
                                          <p:spTgt spid="291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5" dur="500"/>
                                        <p:tgtEl>
                                          <p:spTgt spid="291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8" dur="500"/>
                                        <p:tgtEl>
                                          <p:spTgt spid="291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 nodeType="clickPar">
                      <p:stCondLst>
                        <p:cond delay="indefinite"/>
                      </p:stCondLst>
                      <p:childTnLst>
                        <p:par>
                          <p:cTn id="2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6" dur="500"/>
                                        <p:tgtEl>
                                          <p:spTgt spid="291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0" dur="500"/>
                                        <p:tgtEl>
                                          <p:spTgt spid="291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3" dur="500"/>
                                        <p:tgtEl>
                                          <p:spTgt spid="291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 nodeType="clickPar">
                      <p:stCondLst>
                        <p:cond delay="indefinite"/>
                      </p:stCondLst>
                      <p:childTnLst>
                        <p:par>
                          <p:cTn id="2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8" dur="500"/>
                                        <p:tgtEl>
                                          <p:spTgt spid="291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 nodeType="clickPar">
                      <p:stCondLst>
                        <p:cond delay="indefinite"/>
                      </p:stCondLst>
                      <p:childTnLst>
                        <p:par>
                          <p:cTn id="2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91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91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291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91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291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291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5" dur="500"/>
                                        <p:tgtEl>
                                          <p:spTgt spid="291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42" grpId="0" animBg="1"/>
      <p:bldP spid="291843" grpId="0"/>
      <p:bldP spid="291844" grpId="0" animBg="1"/>
      <p:bldP spid="291845" grpId="0"/>
      <p:bldP spid="291846" grpId="0" animBg="1"/>
      <p:bldP spid="291847" grpId="0"/>
      <p:bldP spid="291848" grpId="0" animBg="1"/>
      <p:bldP spid="291849" grpId="0" animBg="1"/>
      <p:bldP spid="291851" grpId="0"/>
      <p:bldP spid="291852" grpId="0"/>
      <p:bldP spid="291853" grpId="0" animBg="1"/>
      <p:bldP spid="291854" grpId="0"/>
      <p:bldP spid="291855" grpId="0" animBg="1"/>
      <p:bldP spid="291856" grpId="0" animBg="1"/>
      <p:bldP spid="291857" grpId="0"/>
      <p:bldP spid="291859" grpId="0"/>
      <p:bldP spid="291860" grpId="0" animBg="1"/>
      <p:bldP spid="291861" grpId="0"/>
      <p:bldP spid="291862" grpId="0" animBg="1"/>
      <p:bldP spid="291863" grpId="0" animBg="1"/>
      <p:bldP spid="291864" grpId="0"/>
      <p:bldP spid="291866" grpId="0"/>
      <p:bldP spid="291867" grpId="0" animBg="1"/>
      <p:bldP spid="291869" grpId="0"/>
      <p:bldP spid="291870" grpId="0" animBg="1"/>
      <p:bldP spid="291871" grpId="0"/>
      <p:bldP spid="291873" grpId="0"/>
      <p:bldP spid="291874" grpId="0" animBg="1"/>
      <p:bldP spid="291875" grpId="0"/>
      <p:bldP spid="291877" grpId="0"/>
      <p:bldP spid="291878" grpId="0" animBg="1"/>
      <p:bldP spid="291879" grpId="0" animBg="1"/>
      <p:bldP spid="291881" grpId="0"/>
      <p:bldP spid="291882" grpId="0" animBg="1"/>
      <p:bldP spid="291883" grpId="0" animBg="1"/>
      <p:bldP spid="291884" grpId="0" animBg="1"/>
      <p:bldP spid="291885" grpId="0" animBg="1"/>
      <p:bldP spid="291886" grpId="0"/>
      <p:bldP spid="291887" grpId="0"/>
      <p:bldP spid="291888" grpId="0" animBg="1"/>
      <p:bldP spid="291890" grpId="0" animBg="1"/>
      <p:bldP spid="291891" grpId="0" animBg="1"/>
      <p:bldP spid="291893" grpId="0"/>
      <p:bldP spid="291894" grpId="0" animBg="1"/>
      <p:bldP spid="291895" grpId="0" animBg="1"/>
      <p:bldP spid="291896" grpId="0" animBg="1"/>
      <p:bldP spid="291905" grpId="0"/>
      <p:bldP spid="291906" grpId="0"/>
      <p:bldP spid="291907" grpId="0"/>
      <p:bldP spid="291908" grpId="0"/>
      <p:bldP spid="291909" grpId="0" animBg="1"/>
      <p:bldP spid="2919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Content Placeholder 2">
            <a:extLst>
              <a:ext uri="{FF2B5EF4-FFF2-40B4-BE49-F238E27FC236}">
                <a16:creationId xmlns:a16="http://schemas.microsoft.com/office/drawing/2014/main" id="{BF8171DE-CBBB-8647-9915-5938D32474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9635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006B41-AFEE-534A-9891-A6303719879B}"/>
              </a:ext>
            </a:extLst>
          </p:cNvPr>
          <p:cNvSpPr txBox="1">
            <a:spLocks/>
          </p:cNvSpPr>
          <p:nvPr/>
        </p:nvSpPr>
        <p:spPr bwMode="auto">
          <a:xfrm>
            <a:off x="609600" y="2514600"/>
            <a:ext cx="7924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4800" b="1" kern="0" dirty="0"/>
              <a:t>No Required Readings</a:t>
            </a:r>
          </a:p>
          <a:p>
            <a:pPr algn="ctr"/>
            <a:r>
              <a:rPr lang="en-US" sz="4800" b="1" kern="0" dirty="0"/>
              <a:t>(for this lecture)</a:t>
            </a:r>
          </a:p>
        </p:txBody>
      </p:sp>
    </p:spTree>
    <p:extLst>
      <p:ext uri="{BB962C8B-B14F-4D97-AF65-F5344CB8AC3E}">
        <p14:creationId xmlns:p14="http://schemas.microsoft.com/office/powerpoint/2010/main" val="311815701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Garamond" charset="0"/>
              </a:rPr>
              <a:t>Effect of Runahead in Sun ROCK</a:t>
            </a:r>
          </a:p>
        </p:txBody>
      </p:sp>
      <p:sp>
        <p:nvSpPr>
          <p:cNvPr id="61442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>
                <a:latin typeface="Tahoma" charset="0"/>
              </a:rPr>
              <a:t>Shailender Chaudhry talk, Aug 2008.</a:t>
            </a:r>
          </a:p>
        </p:txBody>
      </p:sp>
      <p:sp>
        <p:nvSpPr>
          <p:cNvPr id="6144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38C461-DC12-3F47-AB34-9450C1B9F5F8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pic>
        <p:nvPicPr>
          <p:cNvPr id="6144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798638"/>
            <a:ext cx="6464300" cy="414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671481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More on Runahead Execution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915400" cy="5193723"/>
          </a:xfrm>
        </p:spPr>
        <p:txBody>
          <a:bodyPr/>
          <a:lstStyle/>
          <a:p>
            <a:endParaRPr lang="en-US" sz="2000" dirty="0"/>
          </a:p>
          <a:p>
            <a:r>
              <a:rPr lang="en-US" sz="2000" dirty="0"/>
              <a:t>Onur Mutlu, Jared Stark, Chris Wilkerson, and Yale N. </a:t>
            </a:r>
            <a:r>
              <a:rPr lang="en-US" sz="2000" dirty="0" err="1"/>
              <a:t>Patt</a:t>
            </a:r>
            <a:r>
              <a:rPr lang="en-US" sz="2000" dirty="0"/>
              <a:t>, </a:t>
            </a:r>
            <a:br>
              <a:rPr lang="en-US" sz="2000" dirty="0"/>
            </a:br>
            <a:r>
              <a:rPr lang="en-US" sz="2000" b="1" dirty="0">
                <a:hlinkClick r:id="rId2"/>
              </a:rPr>
              <a:t>"Runahead Execution: An Alternative to Very Large Instruction Windows for Out-of-order Processors"</a:t>
            </a:r>
            <a:br>
              <a:rPr lang="en-US" sz="2000" dirty="0"/>
            </a:br>
            <a:r>
              <a:rPr lang="en-US" sz="2000" i="1" dirty="0"/>
              <a:t>Proceedings of the </a:t>
            </a:r>
            <a:r>
              <a:rPr lang="en-US" sz="2000" i="1" dirty="0">
                <a:hlinkClick r:id="rId3"/>
              </a:rPr>
              <a:t>9th International Symposium on High-Performance Computer Architecture</a:t>
            </a:r>
            <a:r>
              <a:rPr lang="en-US" sz="2000" i="1" dirty="0"/>
              <a:t> (</a:t>
            </a:r>
            <a:r>
              <a:rPr lang="en-US" sz="2000" b="1" i="1" dirty="0"/>
              <a:t>HPCA</a:t>
            </a:r>
            <a:r>
              <a:rPr lang="en-US" sz="2000" i="1" dirty="0"/>
              <a:t>)</a:t>
            </a:r>
            <a:r>
              <a:rPr lang="en-US" sz="2000" dirty="0"/>
              <a:t>, pages 129-140, Anaheim, CA, February 2003. </a:t>
            </a:r>
            <a:r>
              <a:rPr lang="en-US" sz="2000" dirty="0">
                <a:hlinkClick r:id="rId4"/>
              </a:rPr>
              <a:t>Slides (pdf)</a:t>
            </a:r>
            <a:r>
              <a:rPr lang="en-US" sz="2000" dirty="0"/>
              <a:t> </a:t>
            </a:r>
            <a:endParaRPr lang="en-US" sz="2200" dirty="0"/>
          </a:p>
          <a:p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93BED2-1B18-8744-B8F0-03CBD3594789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28774"/>
            <a:ext cx="9144000" cy="2495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32256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More on Runahead Execution (Short)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915400" cy="5193723"/>
          </a:xfrm>
        </p:spPr>
        <p:txBody>
          <a:bodyPr/>
          <a:lstStyle/>
          <a:p>
            <a:endParaRPr lang="en-US" sz="2000" dirty="0"/>
          </a:p>
          <a:p>
            <a:r>
              <a:rPr lang="en-US" sz="2000" dirty="0"/>
              <a:t>Onur Mutlu, Jared Stark, Chris Wilkerson, and Yale N. </a:t>
            </a:r>
            <a:r>
              <a:rPr lang="en-US" sz="2000" dirty="0" err="1"/>
              <a:t>Patt</a:t>
            </a:r>
            <a:r>
              <a:rPr lang="en-US" sz="2000" dirty="0"/>
              <a:t>, </a:t>
            </a:r>
            <a:br>
              <a:rPr lang="en-US" sz="2000" dirty="0"/>
            </a:br>
            <a:r>
              <a:rPr lang="en-US" sz="2000" b="1" dirty="0">
                <a:hlinkClick r:id="rId2"/>
              </a:rPr>
              <a:t>"Runahead Execution: An Effective Alternative to Large Instruction Windows"</a:t>
            </a:r>
            <a:br>
              <a:rPr lang="en-US" sz="2000" dirty="0"/>
            </a:br>
            <a:r>
              <a:rPr lang="en-US" sz="2000" i="1" dirty="0">
                <a:hlinkClick r:id="rId3"/>
              </a:rPr>
              <a:t>IEEE Micro, Special Issue: Micro's Top Picks from Microarchitecture Conferences</a:t>
            </a:r>
            <a:r>
              <a:rPr lang="en-US" sz="2000" i="1" dirty="0"/>
              <a:t> (</a:t>
            </a:r>
            <a:r>
              <a:rPr lang="en-US" sz="2000" b="1" i="1" dirty="0"/>
              <a:t>MICRO TOP PICKS</a:t>
            </a:r>
            <a:r>
              <a:rPr lang="en-US" sz="2000" i="1" dirty="0"/>
              <a:t>)</a:t>
            </a:r>
            <a:r>
              <a:rPr lang="en-US" sz="2000" dirty="0"/>
              <a:t>, Vol. 23, No. 6, pages 20-25, November/December 2003.</a:t>
            </a:r>
          </a:p>
          <a:p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93BED2-1B18-8744-B8F0-03CBD3594789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00" y="3789040"/>
            <a:ext cx="7543800" cy="256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1738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Runahead Readings</a:t>
            </a:r>
          </a:p>
        </p:txBody>
      </p:sp>
      <p:sp>
        <p:nvSpPr>
          <p:cNvPr id="71682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dirty="0">
                <a:latin typeface="Tahoma" charset="0"/>
              </a:rPr>
              <a:t>Required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Mutlu et al., “</a:t>
            </a:r>
            <a:r>
              <a:rPr lang="en-US" altLang="ja-JP" dirty="0">
                <a:solidFill>
                  <a:srgbClr val="FF0000"/>
                </a:solidFill>
                <a:latin typeface="Tahoma" charset="0"/>
                <a:ea typeface="ＭＳ Ｐゴシック" charset="0"/>
              </a:rPr>
              <a:t>Runahead Execution</a:t>
            </a:r>
            <a:r>
              <a:rPr lang="en-US" dirty="0">
                <a:latin typeface="Tahoma" charset="0"/>
                <a:ea typeface="ＭＳ Ｐゴシック" charset="0"/>
              </a:rPr>
              <a:t>”</a:t>
            </a:r>
            <a:r>
              <a:rPr lang="en-US" altLang="ja-JP" dirty="0">
                <a:latin typeface="Tahoma" charset="0"/>
                <a:ea typeface="ＭＳ Ｐゴシック" charset="0"/>
              </a:rPr>
              <a:t>, HPCA 2003, Top Picks 2003.</a:t>
            </a:r>
          </a:p>
          <a:p>
            <a:pPr lvl="1"/>
            <a:endParaRPr lang="en-US" dirty="0">
              <a:latin typeface="Tahoma" charset="0"/>
              <a:ea typeface="ＭＳ Ｐゴシック" charset="0"/>
            </a:endParaRPr>
          </a:p>
          <a:p>
            <a:r>
              <a:rPr lang="en-US" dirty="0">
                <a:latin typeface="Tahoma" charset="0"/>
              </a:rPr>
              <a:t>Recommended</a:t>
            </a:r>
          </a:p>
          <a:p>
            <a:endParaRPr lang="en-US" dirty="0">
              <a:latin typeface="Tahoma" charset="0"/>
            </a:endParaRP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Mutlu et al., </a:t>
            </a:r>
            <a:r>
              <a:rPr lang="ja-JP" altLang="en-US" dirty="0">
                <a:latin typeface="Tahoma" charset="0"/>
                <a:ea typeface="ＭＳ Ｐゴシック" charset="0"/>
              </a:rPr>
              <a:t>“</a:t>
            </a:r>
            <a:r>
              <a:rPr lang="en-US" altLang="ja-JP" dirty="0">
                <a:solidFill>
                  <a:srgbClr val="0000FF"/>
                </a:solidFill>
                <a:latin typeface="Tahoma" charset="0"/>
                <a:ea typeface="ＭＳ Ｐゴシック" charset="0"/>
              </a:rPr>
              <a:t>Efficient Runahead Execution: Power-Efficient Memory Latency Tolerance</a:t>
            </a:r>
            <a:r>
              <a:rPr lang="en-US" altLang="ja-JP" dirty="0">
                <a:latin typeface="Tahoma" charset="0"/>
                <a:ea typeface="ＭＳ Ｐゴシック" charset="0"/>
              </a:rPr>
              <a:t>,</a:t>
            </a:r>
            <a:r>
              <a:rPr lang="ja-JP" altLang="en-US" dirty="0">
                <a:latin typeface="Tahoma" charset="0"/>
                <a:ea typeface="ＭＳ Ｐゴシック" charset="0"/>
              </a:rPr>
              <a:t>”</a:t>
            </a:r>
            <a:r>
              <a:rPr lang="en-US" altLang="ja-JP" dirty="0">
                <a:latin typeface="Tahoma" charset="0"/>
                <a:ea typeface="ＭＳ Ｐゴシック" charset="0"/>
              </a:rPr>
              <a:t> ISCA 2005, IEEE Micro Top Picks 2006.</a:t>
            </a:r>
          </a:p>
          <a:p>
            <a:pPr lvl="1"/>
            <a:endParaRPr lang="en-US" dirty="0">
              <a:latin typeface="Tahoma" charset="0"/>
              <a:ea typeface="ＭＳ Ｐゴシック" charset="0"/>
            </a:endParaRP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Mutlu et al., “</a:t>
            </a:r>
            <a:r>
              <a:rPr lang="en-US" altLang="ja-JP" dirty="0">
                <a:solidFill>
                  <a:srgbClr val="0000FF"/>
                </a:solidFill>
                <a:latin typeface="Tahoma" charset="0"/>
                <a:ea typeface="ＭＳ Ｐゴシック" charset="0"/>
              </a:rPr>
              <a:t>Address-Value Delta (AVD) Prediction</a:t>
            </a:r>
            <a:r>
              <a:rPr lang="en-US" altLang="ja-JP" dirty="0">
                <a:latin typeface="Tahoma" charset="0"/>
                <a:ea typeface="ＭＳ Ｐゴシック" charset="0"/>
              </a:rPr>
              <a:t>,</a:t>
            </a:r>
            <a:r>
              <a:rPr lang="en-US" dirty="0">
                <a:latin typeface="Tahoma" charset="0"/>
                <a:ea typeface="ＭＳ Ｐゴシック" charset="0"/>
              </a:rPr>
              <a:t>”</a:t>
            </a:r>
            <a:r>
              <a:rPr lang="en-US" altLang="ja-JP" dirty="0">
                <a:latin typeface="Tahoma" charset="0"/>
                <a:ea typeface="ＭＳ Ｐゴシック" charset="0"/>
              </a:rPr>
              <a:t> MICRO 2005.</a:t>
            </a:r>
          </a:p>
          <a:p>
            <a:pPr lvl="1"/>
            <a:endParaRPr lang="en-US" dirty="0">
              <a:latin typeface="Tahoma" charset="0"/>
              <a:ea typeface="ＭＳ Ｐゴシック" charset="0"/>
            </a:endParaRP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Armstrong et al., “</a:t>
            </a:r>
            <a:r>
              <a:rPr lang="en-US" altLang="ja-JP" dirty="0">
                <a:solidFill>
                  <a:srgbClr val="0000FF"/>
                </a:solidFill>
                <a:latin typeface="Tahoma" charset="0"/>
                <a:ea typeface="ＭＳ Ｐゴシック" charset="0"/>
              </a:rPr>
              <a:t>Wrong Path Events</a:t>
            </a:r>
            <a:r>
              <a:rPr lang="en-US" altLang="ja-JP" dirty="0">
                <a:latin typeface="Tahoma" charset="0"/>
                <a:ea typeface="ＭＳ Ｐゴシック" charset="0"/>
              </a:rPr>
              <a:t>,</a:t>
            </a:r>
            <a:r>
              <a:rPr lang="en-US" dirty="0">
                <a:latin typeface="Tahoma" charset="0"/>
                <a:ea typeface="ＭＳ Ｐゴシック" charset="0"/>
              </a:rPr>
              <a:t>”</a:t>
            </a:r>
            <a:r>
              <a:rPr lang="en-US" altLang="ja-JP" dirty="0">
                <a:latin typeface="Tahoma" charset="0"/>
                <a:ea typeface="ＭＳ Ｐゴシック" charset="0"/>
              </a:rPr>
              <a:t> MICRO 2004.</a:t>
            </a:r>
          </a:p>
          <a:p>
            <a:pPr lvl="1"/>
            <a:endParaRPr lang="en-US" dirty="0">
              <a:latin typeface="Tahoma" charset="0"/>
              <a:ea typeface="ＭＳ Ｐゴシック" charset="0"/>
            </a:endParaRPr>
          </a:p>
          <a:p>
            <a:pPr lvl="1"/>
            <a:endParaRPr lang="en-US" dirty="0">
              <a:latin typeface="Tahoma" charset="0"/>
              <a:ea typeface="ＭＳ Ｐゴシック" charset="0"/>
            </a:endParaRPr>
          </a:p>
        </p:txBody>
      </p:sp>
      <p:sp>
        <p:nvSpPr>
          <p:cNvPr id="7168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233983-FEBF-A34E-9DAB-F95C376ECA4B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26876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66713" y="1828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dirty="0">
                <a:latin typeface="Garamond" charset="0"/>
              </a:rPr>
              <a:t>If You Want More of This…</a:t>
            </a:r>
          </a:p>
        </p:txBody>
      </p:sp>
      <p:sp>
        <p:nvSpPr>
          <p:cNvPr id="4608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>
              <a:buFont typeface="Wingdings" charset="0"/>
              <a:buNone/>
            </a:pPr>
            <a:endParaRPr lang="en-US" i="1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21569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1930B-D262-EF4F-8651-904DD244C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Future 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19DAA6-A040-C947-886B-3FCB4B915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Take the Bachelor’s Seminar in Comp Arch</a:t>
            </a:r>
          </a:p>
          <a:p>
            <a:pPr lvl="1"/>
            <a:r>
              <a:rPr lang="en-US" dirty="0"/>
              <a:t>Offered every Fall and Spring</a:t>
            </a:r>
          </a:p>
          <a:p>
            <a:pPr lvl="1"/>
            <a:r>
              <a:rPr lang="en-US" dirty="0">
                <a:hlinkClick r:id="rId2"/>
              </a:rPr>
              <a:t>https://safari.ethz.ch/architecture_seminar/fall2018/doku.php</a:t>
            </a:r>
            <a:r>
              <a:rPr lang="en-US" dirty="0"/>
              <a:t>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Take the Computer Architecture course</a:t>
            </a:r>
          </a:p>
          <a:p>
            <a:pPr lvl="1"/>
            <a:r>
              <a:rPr lang="en-US" dirty="0"/>
              <a:t>Offered every Fall</a:t>
            </a:r>
          </a:p>
          <a:p>
            <a:pPr lvl="1"/>
            <a:r>
              <a:rPr lang="en-US" dirty="0">
                <a:hlinkClick r:id="rId3"/>
              </a:rPr>
              <a:t>https://safari.ethz.ch/architecture/fall2018/doku.php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Read the referenced papers methodically and critically</a:t>
            </a:r>
          </a:p>
          <a:p>
            <a:r>
              <a:rPr lang="en-US" dirty="0">
                <a:solidFill>
                  <a:srgbClr val="0432FF"/>
                </a:solidFill>
              </a:rPr>
              <a:t>Do research with us</a:t>
            </a:r>
          </a:p>
          <a:p>
            <a:pPr lvl="1"/>
            <a:r>
              <a:rPr lang="en-US" dirty="0">
                <a:hlinkClick r:id="rId4"/>
              </a:rPr>
              <a:t>https://safari.ethz.ch/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3564CC-EDDC-6D43-9EBE-0AC0865F47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A4FB91F-8620-9C4D-8A32-1AD02BFD54B1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55102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719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SAFARI Research Group</a:t>
            </a:r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0F304-EB81-1C45-9F43-338BF2D95059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20308FE-2DB7-BE46-A9A0-BA74A2CC6B83}"/>
              </a:ext>
            </a:extLst>
          </p:cNvPr>
          <p:cNvSpPr txBox="1"/>
          <p:nvPr/>
        </p:nvSpPr>
        <p:spPr>
          <a:xfrm>
            <a:off x="650894" y="4568785"/>
            <a:ext cx="8068234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 w="22225">
                  <a:solidFill>
                    <a:srgbClr val="35742A">
                      <a:lumMod val="50000"/>
                    </a:srgbClr>
                  </a:solidFill>
                  <a:prstDash val="solid"/>
                </a:ln>
                <a:solidFill>
                  <a:srgbClr val="3B812F">
                    <a:lumMod val="40000"/>
                    <a:lumOff val="60000"/>
                  </a:srgbClr>
                </a:solidFill>
                <a:effectLst/>
                <a:uLnTx/>
                <a:uFillTx/>
                <a:latin typeface="Chalkduster" panose="03050602040202020205" pitchFamily="66" charset="77"/>
                <a:ea typeface="+mn-ea"/>
                <a:cs typeface="Apple Chancery" panose="03020702040506060504" pitchFamily="66" charset="-79"/>
              </a:rPr>
              <a:t>Think BIG, Aim HIGH!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 w="0"/>
              <a:solidFill>
                <a:srgbClr val="CC99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ahoma"/>
              <a:ea typeface="+mn-ea"/>
              <a:cs typeface="Apple Chancery" panose="03020702040506060504" pitchFamily="66" charset="-79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ahoma"/>
                <a:ea typeface="+mn-ea"/>
                <a:cs typeface="Apple Chancery" panose="03020702040506060504" pitchFamily="66" charset="-79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</a:t>
            </a:r>
            <a:endParaRPr kumimoji="0" lang="en-US" sz="3000" b="0" i="0" u="none" strike="noStrike" kern="1200" cap="none" spc="0" normalizeH="0" baseline="0" noProof="0" dirty="0">
              <a:ln w="0"/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ahoma"/>
              <a:ea typeface="+mn-ea"/>
              <a:cs typeface="Apple Chancery" panose="03020702040506060504" pitchFamily="66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 w="22225">
                <a:solidFill>
                  <a:srgbClr val="35742A">
                    <a:lumMod val="50000"/>
                  </a:srgbClr>
                </a:solidFill>
                <a:prstDash val="solid"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Apple Chancery" panose="03020702040506060504" pitchFamily="66" charset="-79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F4B6B2-EBBD-DB4E-AC7D-91CAD4D09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84784"/>
            <a:ext cx="7200000" cy="2867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44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9F701-6EB1-B249-A5FF-D3EEF6376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sz="3600" dirty="0"/>
              <a:t>Bachelor’s Seminar in Computer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8E0EE-2399-874A-9BF2-F9233CAAA8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Fall 2019</a:t>
            </a:r>
          </a:p>
          <a:p>
            <a:r>
              <a:rPr lang="en-US" dirty="0"/>
              <a:t>2 credit units</a:t>
            </a:r>
          </a:p>
          <a:p>
            <a:endParaRPr lang="en-US" dirty="0"/>
          </a:p>
          <a:p>
            <a:r>
              <a:rPr lang="en-US" b="1" dirty="0"/>
              <a:t>Rigorous seminar on fundamental and cutting-edge topics in computer architecture</a:t>
            </a:r>
            <a:endParaRPr lang="en-US" dirty="0"/>
          </a:p>
          <a:p>
            <a:r>
              <a:rPr lang="en-US" dirty="0"/>
              <a:t>Critical presentation, review, and discussion of seminal works in computer architecture</a:t>
            </a:r>
          </a:p>
          <a:p>
            <a:pPr lvl="1"/>
            <a:r>
              <a:rPr lang="en-US" dirty="0"/>
              <a:t>We will cover many ideas &amp; issues, analyze their tradeoffs, perform </a:t>
            </a:r>
            <a:r>
              <a:rPr lang="en-US" b="1" dirty="0"/>
              <a:t>critical thinking </a:t>
            </a:r>
            <a:r>
              <a:rPr lang="en-US" dirty="0"/>
              <a:t>and brainstorming</a:t>
            </a:r>
          </a:p>
          <a:p>
            <a:pPr lvl="1"/>
            <a:endParaRPr lang="en-US" dirty="0"/>
          </a:p>
          <a:p>
            <a:r>
              <a:rPr lang="en-US" dirty="0"/>
              <a:t>Participation, presentation, synthesis report</a:t>
            </a:r>
          </a:p>
          <a:p>
            <a:r>
              <a:rPr lang="en-US" dirty="0"/>
              <a:t>You can register for the course online</a:t>
            </a:r>
          </a:p>
          <a:p>
            <a:r>
              <a:rPr lang="en-US" sz="2200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https://safari.ethz.ch/architecture_seminar/fall2018/doku.php</a:t>
            </a:r>
            <a:r>
              <a:rPr lang="en-US" sz="2200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BEB2E-4EBD-9D4B-98B6-C69000FD01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BEC082-DB60-894D-A65F-EC5CC660E7F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587157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9F701-6EB1-B249-A5FF-D3EEF6376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sz="3600" dirty="0"/>
              <a:t>(Next) Computer Architecture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8E0EE-2399-874A-9BF2-F9233CAAA8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6712"/>
            <a:ext cx="8591872" cy="5193723"/>
          </a:xfrm>
        </p:spPr>
        <p:txBody>
          <a:bodyPr/>
          <a:lstStyle/>
          <a:p>
            <a:r>
              <a:rPr lang="en-US" dirty="0"/>
              <a:t>Fall 2019</a:t>
            </a:r>
          </a:p>
          <a:p>
            <a:r>
              <a:rPr lang="en-US" dirty="0"/>
              <a:t>8 credit units</a:t>
            </a:r>
          </a:p>
          <a:p>
            <a:endParaRPr lang="en-US" dirty="0"/>
          </a:p>
          <a:p>
            <a:r>
              <a:rPr lang="en-US" b="1" dirty="0"/>
              <a:t>Introduces the basic components of a modern computing system (processors, memory, interconnects, storage). </a:t>
            </a:r>
          </a:p>
          <a:p>
            <a:pPr lvl="1"/>
            <a:r>
              <a:rPr lang="en-US" dirty="0"/>
              <a:t>Covers the fundamental concepts of the different parts of modern computing systems.</a:t>
            </a:r>
          </a:p>
          <a:p>
            <a:pPr lvl="1"/>
            <a:r>
              <a:rPr lang="en-US" dirty="0"/>
              <a:t>Covers the latest trends by exploring the recent research in Industry and Academia.</a:t>
            </a:r>
          </a:p>
          <a:p>
            <a:pPr lvl="1"/>
            <a:endParaRPr lang="en-US" dirty="0"/>
          </a:p>
          <a:p>
            <a:r>
              <a:rPr lang="en-US" dirty="0"/>
              <a:t>2 exams (midterm &amp; final), lab assignments, </a:t>
            </a:r>
            <a:r>
              <a:rPr lang="en-US" dirty="0" err="1"/>
              <a:t>homeworks</a:t>
            </a:r>
            <a:endParaRPr lang="en-US" dirty="0"/>
          </a:p>
          <a:p>
            <a:r>
              <a:rPr lang="en-US" dirty="0"/>
              <a:t>You can register for the course online</a:t>
            </a:r>
          </a:p>
          <a:p>
            <a:r>
              <a:rPr lang="en-US" sz="2000" dirty="0">
                <a:solidFill>
                  <a:srgbClr val="0432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https://safari.ethz.ch/architecture/fall2018/doku.php</a:t>
            </a:r>
            <a:endParaRPr lang="en-US" sz="2200" dirty="0">
              <a:solidFill>
                <a:srgbClr val="0432FF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BEB2E-4EBD-9D4B-98B6-C69000FD01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BBEC082-DB60-894D-A65F-EC5CC660E7FA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739928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itle 1">
            <a:extLst>
              <a:ext uri="{FF2B5EF4-FFF2-40B4-BE49-F238E27FC236}">
                <a16:creationId xmlns:a16="http://schemas.microsoft.com/office/drawing/2014/main" id="{95C0CC3D-591B-1342-826E-8D18C551F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Doing Research with 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75CE5-A2A5-7F49-A628-B81AF72275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9154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If you are interested in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learning more </a:t>
            </a:r>
            <a:r>
              <a:rPr lang="en-US" altLang="en-US" dirty="0">
                <a:ea typeface="ＭＳ Ｐゴシック" panose="020B0600070205080204" pitchFamily="34" charset="-128"/>
              </a:rPr>
              <a:t>and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doing research </a:t>
            </a:r>
            <a:r>
              <a:rPr lang="en-US" altLang="en-US" dirty="0">
                <a:ea typeface="ＭＳ Ｐゴシック" panose="020B0600070205080204" pitchFamily="34" charset="-128"/>
              </a:rPr>
              <a:t>in Computer Architecture, three suggestions:</a:t>
            </a:r>
          </a:p>
          <a:p>
            <a:pPr lvl="1"/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Email me</a:t>
            </a:r>
            <a:r>
              <a:rPr lang="en-US" altLang="en-US" dirty="0">
                <a:ea typeface="ＭＳ Ｐゴシック" panose="020B0600070205080204" pitchFamily="34" charset="-128"/>
              </a:rPr>
              <a:t> with your interest (CC: Juan, Mohammed, Lois, Hasan)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Take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the seminar course and the “Computer Architecture” course</a:t>
            </a:r>
          </a:p>
          <a:p>
            <a:pPr lvl="1"/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Do readings </a:t>
            </a:r>
            <a:r>
              <a:rPr lang="en-US" altLang="en-US" dirty="0">
                <a:ea typeface="ＭＳ Ｐゴシック" panose="020B0600070205080204" pitchFamily="34" charset="-128"/>
              </a:rPr>
              <a:t>and assignments on your own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There are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many exciting projects and research positions </a:t>
            </a:r>
            <a:r>
              <a:rPr lang="en-US" altLang="en-US" dirty="0">
                <a:ea typeface="ＭＳ Ｐゴシック" panose="020B0600070205080204" pitchFamily="34" charset="-128"/>
              </a:rPr>
              <a:t>available, spanning: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Memory systems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Hardware security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GPUs, FPGAs, heterogeneous systems, </a:t>
            </a:r>
            <a:r>
              <a:rPr lang="is-IS" altLang="en-US" dirty="0">
                <a:ea typeface="ＭＳ Ｐゴシック" panose="020B0600070205080204" pitchFamily="34" charset="-128"/>
              </a:rPr>
              <a:t>…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New execution paradigms (e.g., in-memory computing)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Security-architecture-reliability-energy-performance interactions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Architectures for medical/health/genomics</a:t>
            </a:r>
          </a:p>
        </p:txBody>
      </p:sp>
      <p:sp>
        <p:nvSpPr>
          <p:cNvPr id="86019" name="Slide Number Placeholder 3">
            <a:extLst>
              <a:ext uri="{FF2B5EF4-FFF2-40B4-BE49-F238E27FC236}">
                <a16:creationId xmlns:a16="http://schemas.microsoft.com/office/drawing/2014/main" id="{EB4E0C34-D4D1-E84D-9A02-603D13F2A4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4BA167-49DC-E246-815C-49F75FD82F5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5213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Title 1">
            <a:extLst>
              <a:ext uri="{FF2B5EF4-FFF2-40B4-BE49-F238E27FC236}">
                <a16:creationId xmlns:a16="http://schemas.microsoft.com/office/drawing/2014/main" id="{28764594-149C-614D-820F-78F475FDF5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Recall: Major High-Level Goals of This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4CCC34-79B9-F04A-80FE-3F89421CAC9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838200"/>
            <a:ext cx="87630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 Digital Circuits &amp; Computer Architecture</a:t>
            </a:r>
          </a:p>
          <a:p>
            <a:endParaRPr lang="en-US" altLang="en-US" sz="120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basics</a:t>
            </a: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principles (of design)</a:t>
            </a: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precedents</a:t>
            </a:r>
          </a:p>
          <a:p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Based on such understanding: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learn how a modern computer works underneath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evaluate tradeoffs of different designs and ideas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implement a principled design (a simple microprocessor)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learn to systematically debug increasingly complex systems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Hopefully enable you 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develop novel, out-of-the-box designs</a:t>
            </a:r>
          </a:p>
          <a:p>
            <a:pPr lvl="1"/>
            <a:endParaRPr lang="en-US" altLang="en-US" sz="110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 focus is on basics, principles, precedents, and how to use them to create/implement good designs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3779" name="Slide Number Placeholder 3">
            <a:extLst>
              <a:ext uri="{FF2B5EF4-FFF2-40B4-BE49-F238E27FC236}">
                <a16:creationId xmlns:a16="http://schemas.microsoft.com/office/drawing/2014/main" id="{9CA7DBE7-AF6F-A742-B0FB-9E8AEBDA347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7186C86-3BB6-8E43-9111-93D05F13334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2277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BD7CC-532F-7747-B2AA-B5648C183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Food for Thought: Two Quotes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C63D4A-C4FE-FE4E-B747-46129F6B02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dirty="0">
                <a:solidFill>
                  <a:srgbClr val="0432FF"/>
                </a:solidFill>
              </a:rPr>
              <a:t>The reasonable man adapts himself to the world; </a:t>
            </a:r>
          </a:p>
          <a:p>
            <a:pPr marL="0" indent="0">
              <a:buNone/>
            </a:pPr>
            <a:r>
              <a:rPr lang="en-US" i="1" dirty="0">
                <a:solidFill>
                  <a:srgbClr val="0432FF"/>
                </a:solidFill>
              </a:rPr>
              <a:t>The unreasonable one persists in trying adapt the world to himself. </a:t>
            </a:r>
          </a:p>
          <a:p>
            <a:pPr marL="0" indent="0">
              <a:buNone/>
            </a:pPr>
            <a:r>
              <a:rPr lang="en-US" i="1" dirty="0">
                <a:solidFill>
                  <a:srgbClr val="0432FF"/>
                </a:solidFill>
              </a:rPr>
              <a:t>Therefore all progress depends on the unreasonable man.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George Bernard Shaw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Progress is impossible without change, 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and those who cannot change their minds 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cannot change anything.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21C7CE-A8E5-F841-AD64-A7EF1AB494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CF7BE5-8694-4847-AD44-329B213B98C3}" type="slidenum">
              <a:rPr lang="en-US" altLang="en-US" smtClean="0"/>
              <a:pPr/>
              <a:t>30</a:t>
            </a:fld>
            <a:endParaRPr lang="en-US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2164D3-9C32-E64D-BB99-29608596F757}"/>
              </a:ext>
            </a:extLst>
          </p:cNvPr>
          <p:cNvSpPr txBox="1"/>
          <p:nvPr/>
        </p:nvSpPr>
        <p:spPr>
          <a:xfrm>
            <a:off x="103239" y="6607277"/>
            <a:ext cx="799129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Image: By Alvin Langdon Coburn - Illustrated London News, p. 575 (subscription required), PD-US, https://</a:t>
            </a:r>
            <a:r>
              <a:rPr lang="en-US" sz="900" dirty="0" err="1"/>
              <a:t>en.wikipedia.org</a:t>
            </a:r>
            <a:r>
              <a:rPr lang="en-US" sz="900" dirty="0"/>
              <a:t>/w/</a:t>
            </a:r>
            <a:r>
              <a:rPr lang="en-US" sz="900" dirty="0" err="1"/>
              <a:t>index.php?curid</a:t>
            </a:r>
            <a:r>
              <a:rPr lang="en-US" sz="900" dirty="0"/>
              <a:t>=49887931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1DC7AA-F09D-3B42-B399-EA20CB524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2971800"/>
            <a:ext cx="2132919" cy="300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621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4">
            <a:extLst>
              <a:ext uri="{FF2B5EF4-FFF2-40B4-BE49-F238E27FC236}">
                <a16:creationId xmlns:a16="http://schemas.microsoft.com/office/drawing/2014/main" id="{9B5F5B6B-145E-AB4D-B5DC-62B3693F5AC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479550"/>
            <a:ext cx="9144000" cy="1720850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Lecture 26: Epilogue</a:t>
            </a:r>
          </a:p>
        </p:txBody>
      </p:sp>
      <p:sp>
        <p:nvSpPr>
          <p:cNvPr id="199682" name="Rectangle 5">
            <a:extLst>
              <a:ext uri="{FF2B5EF4-FFF2-40B4-BE49-F238E27FC236}">
                <a16:creationId xmlns:a16="http://schemas.microsoft.com/office/drawing/2014/main" id="{BD01BF6B-B2BB-594B-A7CA-09A95EFEDA9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31 May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80744311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F83A0-CBB7-2C49-A54F-7D0B38517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Research &amp; Teaching: Some Overview Talks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D894C-D45D-7449-8FC5-648E1A973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80728"/>
            <a:ext cx="8915400" cy="5267672"/>
          </a:xfrm>
        </p:spPr>
        <p:txBody>
          <a:bodyPr/>
          <a:lstStyle/>
          <a:p>
            <a:pPr marL="0" indent="0" algn="ctr">
              <a:buNone/>
            </a:pPr>
            <a:r>
              <a:rPr lang="en-US" sz="1500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https://www.youtube.com/watch?v=kgiZlSOcGFM&amp;list=PL5Q2soXY2Zi8D_5MGV6EnXEJHnV2YFBJl</a:t>
            </a:r>
            <a:endParaRPr lang="en-US" sz="1500" dirty="0">
              <a:solidFill>
                <a:srgbClr val="0000FF"/>
              </a:solidFill>
            </a:endParaRPr>
          </a:p>
          <a:p>
            <a:endParaRPr lang="en-US" sz="1100" dirty="0"/>
          </a:p>
          <a:p>
            <a:r>
              <a:rPr lang="en-US" dirty="0"/>
              <a:t>Future Computing Architectures</a:t>
            </a:r>
          </a:p>
          <a:p>
            <a:pPr lvl="1"/>
            <a:r>
              <a:rPr lang="en-US" sz="1800" dirty="0">
                <a:hlinkClick r:id="rId3"/>
              </a:rPr>
              <a:t>https://www.youtube.com/watch?v=kgiZlSOcGFM&amp;list=PL5Q2soXY2Zi8D_5MGV6EnXEJHnV2YFBJl&amp;index=1</a:t>
            </a:r>
            <a:endParaRPr lang="en-US" sz="1800" dirty="0"/>
          </a:p>
          <a:p>
            <a:pPr lvl="1"/>
            <a:endParaRPr lang="en-US" sz="1100" dirty="0"/>
          </a:p>
          <a:p>
            <a:r>
              <a:rPr lang="en-US" dirty="0"/>
              <a:t>Enabling In-Memory Computation</a:t>
            </a:r>
          </a:p>
          <a:p>
            <a:pPr lvl="1"/>
            <a:r>
              <a:rPr lang="en-US" sz="1800" dirty="0">
                <a:hlinkClick r:id="rId4"/>
              </a:rPr>
              <a:t>https://www.youtube.com/watch?v=oHqsNbxgdzM&amp;list=PL5Q2soXY2Zi8D_5MGV6EnXEJHnV2YFBJl&amp;index=7</a:t>
            </a:r>
            <a:endParaRPr lang="en-US" sz="1800" dirty="0"/>
          </a:p>
          <a:p>
            <a:pPr lvl="1"/>
            <a:endParaRPr lang="en-US" sz="1100" dirty="0"/>
          </a:p>
          <a:p>
            <a:r>
              <a:rPr lang="en-US" dirty="0"/>
              <a:t>Accelerating Genome Analysis</a:t>
            </a:r>
          </a:p>
          <a:p>
            <a:pPr lvl="1"/>
            <a:r>
              <a:rPr lang="en-US" sz="1800" dirty="0">
                <a:hlinkClick r:id="rId5"/>
              </a:rPr>
              <a:t>https://www.youtube.com/watch?v=hPnSmfwu2-A&amp;list=PL5Q2soXY2Zi8D_5MGV6EnXEJHnV2YFBJl&amp;index=9</a:t>
            </a:r>
            <a:endParaRPr lang="en-US" sz="1800" dirty="0"/>
          </a:p>
          <a:p>
            <a:endParaRPr lang="en-US" sz="1100" dirty="0"/>
          </a:p>
          <a:p>
            <a:r>
              <a:rPr lang="en-US" dirty="0"/>
              <a:t>Rethinking Memory System Design</a:t>
            </a:r>
          </a:p>
          <a:p>
            <a:pPr lvl="1"/>
            <a:r>
              <a:rPr lang="en-US" sz="1800" dirty="0">
                <a:hlinkClick r:id="rId6"/>
              </a:rPr>
              <a:t>https://www.youtube.com/watch?v=F7xZLNMIY1E&amp;list=PL5Q2soXY2Zi8D_5MGV6EnXEJHnV2YFBJl&amp;index=3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1C77FB-9ABB-7441-88CE-6327AE3144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4021629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charset="-128"/>
              </a:rPr>
              <a:t>Research in Computer Architecture</a:t>
            </a:r>
          </a:p>
        </p:txBody>
      </p:sp>
      <p:sp>
        <p:nvSpPr>
          <p:cNvPr id="79874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Wingdings" charset="2"/>
              <a:buNone/>
            </a:pPr>
            <a:endParaRPr lang="en-US" altLang="en-US">
              <a:ea typeface="ＭＳ Ｐゴシック" charset="-128"/>
            </a:endParaRPr>
          </a:p>
        </p:txBody>
      </p:sp>
      <p:sp>
        <p:nvSpPr>
          <p:cNvPr id="7987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95CA4-27D6-D34D-816A-255A50A559B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4890530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of the Art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is a great time to be a computer architect</a:t>
            </a:r>
          </a:p>
          <a:p>
            <a:endParaRPr lang="en-US" dirty="0"/>
          </a:p>
          <a:p>
            <a:r>
              <a:rPr lang="en-US" dirty="0"/>
              <a:t>Circuits strained</a:t>
            </a:r>
          </a:p>
          <a:p>
            <a:r>
              <a:rPr lang="en-US" dirty="0"/>
              <a:t>Applications ever more demanding</a:t>
            </a:r>
          </a:p>
          <a:p>
            <a:r>
              <a:rPr lang="en-US" dirty="0"/>
              <a:t>Multiple possible emerging technologies</a:t>
            </a:r>
          </a:p>
          <a:p>
            <a:r>
              <a:rPr lang="en-US" dirty="0"/>
              <a:t>Many requirements, many systems</a:t>
            </a:r>
          </a:p>
          <a:p>
            <a:r>
              <a:rPr lang="en-US" dirty="0"/>
              <a:t>Many, many security, reliability issues </a:t>
            </a:r>
          </a:p>
          <a:p>
            <a:r>
              <a:rPr lang="en-US" dirty="0"/>
              <a:t>…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>
                <a:solidFill>
                  <a:srgbClr val="FF0000"/>
                </a:solidFill>
              </a:rPr>
              <a:t>Many big innovations require computer 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707199-5A47-A049-8D5E-F0A177A45C8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6723704" y="4050382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Micro-architecture</a:t>
            </a:r>
          </a:p>
        </p:txBody>
      </p:sp>
      <p:sp>
        <p:nvSpPr>
          <p:cNvPr id="6" name="Text Box 18"/>
          <p:cNvSpPr txBox="1">
            <a:spLocks noChangeAspect="1" noChangeArrowheads="1"/>
          </p:cNvSpPr>
          <p:nvPr/>
        </p:nvSpPr>
        <p:spPr bwMode="auto">
          <a:xfrm>
            <a:off x="6723704" y="3678907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SW/HW Interface</a:t>
            </a:r>
          </a:p>
        </p:txBody>
      </p:sp>
      <p:sp>
        <p:nvSpPr>
          <p:cNvPr id="7" name="Text Box 19"/>
          <p:cNvSpPr txBox="1">
            <a:spLocks noChangeAspect="1" noChangeArrowheads="1"/>
          </p:cNvSpPr>
          <p:nvPr/>
        </p:nvSpPr>
        <p:spPr bwMode="auto">
          <a:xfrm>
            <a:off x="6720529" y="3014588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Program/Language</a:t>
            </a:r>
          </a:p>
        </p:txBody>
      </p:sp>
      <p:sp>
        <p:nvSpPr>
          <p:cNvPr id="8" name="Text Box 20"/>
          <p:cNvSpPr txBox="1">
            <a:spLocks noChangeAspect="1" noChangeArrowheads="1"/>
          </p:cNvSpPr>
          <p:nvPr/>
        </p:nvSpPr>
        <p:spPr bwMode="auto">
          <a:xfrm>
            <a:off x="6720529" y="2643113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Algorithm</a:t>
            </a:r>
          </a:p>
        </p:txBody>
      </p:sp>
      <p:sp>
        <p:nvSpPr>
          <p:cNvPr id="9" name="Text Box 21"/>
          <p:cNvSpPr txBox="1">
            <a:spLocks noChangeAspect="1" noChangeArrowheads="1"/>
          </p:cNvSpPr>
          <p:nvPr/>
        </p:nvSpPr>
        <p:spPr bwMode="auto">
          <a:xfrm>
            <a:off x="6720529" y="2276400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Problem</a:t>
            </a:r>
          </a:p>
        </p:txBody>
      </p:sp>
      <p:sp>
        <p:nvSpPr>
          <p:cNvPr id="10" name="Text Box 22"/>
          <p:cNvSpPr txBox="1">
            <a:spLocks noChangeAspect="1" noChangeArrowheads="1"/>
          </p:cNvSpPr>
          <p:nvPr/>
        </p:nvSpPr>
        <p:spPr bwMode="auto">
          <a:xfrm>
            <a:off x="6723704" y="4423444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Arial" charset="0"/>
            </a:endParaRPr>
          </a:p>
        </p:txBody>
      </p:sp>
      <p:sp>
        <p:nvSpPr>
          <p:cNvPr id="11" name="Text Box 23"/>
          <p:cNvSpPr txBox="1">
            <a:spLocks noChangeAspect="1" noChangeArrowheads="1"/>
          </p:cNvSpPr>
          <p:nvPr/>
        </p:nvSpPr>
        <p:spPr bwMode="auto">
          <a:xfrm>
            <a:off x="6723704" y="4794919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Devices</a:t>
            </a:r>
          </a:p>
        </p:txBody>
      </p:sp>
      <p:sp>
        <p:nvSpPr>
          <p:cNvPr id="12" name="Text Box 24"/>
          <p:cNvSpPr txBox="1">
            <a:spLocks noChangeAspect="1" noChangeArrowheads="1"/>
          </p:cNvSpPr>
          <p:nvPr/>
        </p:nvSpPr>
        <p:spPr bwMode="auto">
          <a:xfrm>
            <a:off x="6723704" y="3356520"/>
            <a:ext cx="2041525" cy="327322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System Software</a:t>
            </a:r>
          </a:p>
        </p:txBody>
      </p:sp>
      <p:sp>
        <p:nvSpPr>
          <p:cNvPr id="13" name="Text Box 23"/>
          <p:cNvSpPr txBox="1">
            <a:spLocks noChangeAspect="1" noChangeArrowheads="1"/>
          </p:cNvSpPr>
          <p:nvPr/>
        </p:nvSpPr>
        <p:spPr bwMode="auto">
          <a:xfrm>
            <a:off x="6725292" y="5150519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Electrons</a:t>
            </a:r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 rot="5400000">
            <a:off x="6615100" y="2753580"/>
            <a:ext cx="2232248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78604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600" dirty="0"/>
              <a:t>Example: Why In-Memory Computation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Push from Technology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DRAM Scaling at jeopardy </a:t>
            </a:r>
          </a:p>
          <a:p>
            <a:pPr marL="344487" lvl="1" indent="0">
              <a:buNone/>
            </a:pPr>
            <a:r>
              <a:rPr lang="en-US" dirty="0">
                <a:sym typeface="Wingdings"/>
              </a:rPr>
              <a:t>    Controllers close to DRAM</a:t>
            </a:r>
          </a:p>
          <a:p>
            <a:pPr marL="344487" lvl="1" indent="0">
              <a:buNone/>
            </a:pPr>
            <a:r>
              <a:rPr lang="en-US" dirty="0">
                <a:sym typeface="Wingdings"/>
              </a:rPr>
              <a:t>    Industry open to new memory architectures</a:t>
            </a:r>
          </a:p>
          <a:p>
            <a:pPr lvl="1"/>
            <a:endParaRPr lang="en-US" dirty="0"/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Pull from Systems and Applications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Data access is a major system and application bottleneck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Systems are energy limited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Data movement much more energy-hungry than computation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394054"/>
            <a:ext cx="7772400" cy="1422400"/>
          </a:xfrm>
          <a:prstGeom prst="rect">
            <a:avLst/>
          </a:prstGeom>
        </p:spPr>
      </p:pic>
      <p:pic>
        <p:nvPicPr>
          <p:cNvPr id="6" name="Picture 2" descr="http://www.extremetech.com/wp-content/uploads/2013/09/hybrid_memory_cub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250038"/>
            <a:ext cx="5040560" cy="3619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8264" y="1178030"/>
            <a:ext cx="1689100" cy="24511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343567" y="1304704"/>
            <a:ext cx="16929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Dally,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HiPEAC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2015</a:t>
            </a:r>
          </a:p>
        </p:txBody>
      </p:sp>
    </p:spTree>
    <p:extLst>
      <p:ext uri="{BB962C8B-B14F-4D97-AF65-F5344CB8AC3E}">
        <p14:creationId xmlns:p14="http://schemas.microsoft.com/office/powerpoint/2010/main" val="161704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5"/>
          <p:cNvSpPr>
            <a:spLocks noChangeArrowheads="1"/>
          </p:cNvSpPr>
          <p:nvPr/>
        </p:nvSpPr>
        <p:spPr bwMode="auto">
          <a:xfrm>
            <a:off x="0" y="836712"/>
            <a:ext cx="91440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Research Focus: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Computer architecture, HW/SW, security, bioinformatics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Memory and storage (DRAM, flash, emerging), interconnects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Heterogeneous &amp; parallel systems, GPUs, systems for data analytics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System/architecture interaction, new execution models, new interfaces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Energy efficiency, fault tolerance, hardware security, performance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Genome sequence analysis &amp; assembly algorithms and architectures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Biologically inspired systems &amp; system design for bio/medicine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930" y="4231307"/>
            <a:ext cx="1524000" cy="1029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Picture 23" descr="http://i.ehow.com/images/a04/ac/qb/format-hard-drive-xp-800X8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3856">
            <a:off x="7262555" y="3439062"/>
            <a:ext cx="1276125" cy="127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 Box 147"/>
          <p:cNvSpPr txBox="1">
            <a:spLocks noChangeArrowheads="1"/>
          </p:cNvSpPr>
          <p:nvPr/>
        </p:nvSpPr>
        <p:spPr bwMode="auto">
          <a:xfrm>
            <a:off x="6596063" y="6503987"/>
            <a:ext cx="22923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1" i="1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Arial Narrow" charset="0"/>
              <a:ea typeface="ＭＳ Ｐゴシック" charset="0"/>
              <a:cs typeface="Arial" charset="0"/>
            </a:endParaRPr>
          </a:p>
        </p:txBody>
      </p:sp>
      <p:pic>
        <p:nvPicPr>
          <p:cNvPr id="26645" name="Picture 30" descr="3177_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8" t="22220" r="3780" b="12109"/>
          <a:stretch>
            <a:fillRect/>
          </a:stretch>
        </p:blipFill>
        <p:spPr bwMode="auto">
          <a:xfrm>
            <a:off x="354137" y="5717501"/>
            <a:ext cx="2325687" cy="90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3" name="Group 47"/>
          <p:cNvGrpSpPr>
            <a:grpSpLocks/>
          </p:cNvGrpSpPr>
          <p:nvPr/>
        </p:nvGrpSpPr>
        <p:grpSpPr bwMode="auto">
          <a:xfrm>
            <a:off x="3401591" y="5338860"/>
            <a:ext cx="2302057" cy="1554083"/>
            <a:chOff x="5252245" y="4774407"/>
            <a:chExt cx="2301419" cy="1554282"/>
          </a:xfrm>
        </p:grpSpPr>
        <p:sp>
          <p:nvSpPr>
            <p:cNvPr id="26642" name="TextBox 8"/>
            <p:cNvSpPr txBox="1">
              <a:spLocks noChangeArrowheads="1"/>
            </p:cNvSpPr>
            <p:nvPr/>
          </p:nvSpPr>
          <p:spPr bwMode="auto">
            <a:xfrm>
              <a:off x="5252245" y="5959310"/>
              <a:ext cx="2301419" cy="369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charset="0"/>
                  <a:ea typeface="ＭＳ Ｐゴシック" charset="0"/>
                  <a:cs typeface="Arial" charset="0"/>
                </a:rPr>
                <a:t>General Purpose GPUs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Arial" charset="0"/>
              </a:endParaRPr>
            </a:p>
          </p:txBody>
        </p:sp>
        <p:pic>
          <p:nvPicPr>
            <p:cNvPr id="26643" name="Picture 6" descr="C:\Daten\talks\invited\ferc2010\material\Fermi_Die_FINAL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4944" y="4774407"/>
              <a:ext cx="1201936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Text Box 13" descr="90%"/>
          <p:cNvSpPr txBox="1">
            <a:spLocks noChangeArrowheads="1"/>
          </p:cNvSpPr>
          <p:nvPr/>
        </p:nvSpPr>
        <p:spPr bwMode="auto">
          <a:xfrm>
            <a:off x="474243" y="4821870"/>
            <a:ext cx="1733033" cy="8956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Heterogeneous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Processors and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Accelerators</a:t>
            </a:r>
          </a:p>
        </p:txBody>
      </p:sp>
      <p:sp>
        <p:nvSpPr>
          <p:cNvPr id="28" name="Text Box 20" descr="90%"/>
          <p:cNvSpPr txBox="1">
            <a:spLocks noChangeArrowheads="1"/>
          </p:cNvSpPr>
          <p:nvPr/>
        </p:nvSpPr>
        <p:spPr bwMode="auto">
          <a:xfrm>
            <a:off x="2698252" y="3979561"/>
            <a:ext cx="2258492" cy="3416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Hybrid Main Memory</a:t>
            </a:r>
          </a:p>
        </p:txBody>
      </p:sp>
      <p:sp>
        <p:nvSpPr>
          <p:cNvPr id="29" name="Line 15"/>
          <p:cNvSpPr>
            <a:spLocks noChangeShapeType="1"/>
          </p:cNvSpPr>
          <p:nvPr/>
        </p:nvSpPr>
        <p:spPr bwMode="auto">
          <a:xfrm flipV="1">
            <a:off x="1982640" y="4076506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0" name="Text Box 24" descr="90%"/>
          <p:cNvSpPr txBox="1">
            <a:spLocks noChangeArrowheads="1"/>
          </p:cNvSpPr>
          <p:nvPr/>
        </p:nvSpPr>
        <p:spPr bwMode="auto">
          <a:xfrm>
            <a:off x="5608432" y="4746245"/>
            <a:ext cx="292596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008" tIns="32004" rIns="64008" bIns="3200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Persistent Memory/Storage</a:t>
            </a:r>
          </a:p>
        </p:txBody>
      </p:sp>
      <p:pic>
        <p:nvPicPr>
          <p:cNvPr id="31" name="Content Placeholder 6" descr="barcelona-die-photo-color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505200"/>
            <a:ext cx="1312168" cy="127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 descr="dim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2679825" y="3450054"/>
            <a:ext cx="2304256" cy="549297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1266" y="3620023"/>
            <a:ext cx="1554690" cy="1003885"/>
          </a:xfrm>
          <a:prstGeom prst="rect">
            <a:avLst/>
          </a:prstGeom>
        </p:spPr>
      </p:pic>
      <p:sp>
        <p:nvSpPr>
          <p:cNvPr id="36" name="Line 15"/>
          <p:cNvSpPr>
            <a:spLocks noChangeShapeType="1"/>
          </p:cNvSpPr>
          <p:nvPr/>
        </p:nvSpPr>
        <p:spPr bwMode="auto">
          <a:xfrm flipV="1">
            <a:off x="4984081" y="4092641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7" name="Line 15"/>
          <p:cNvSpPr>
            <a:spLocks noChangeShapeType="1"/>
          </p:cNvSpPr>
          <p:nvPr/>
        </p:nvSpPr>
        <p:spPr bwMode="auto">
          <a:xfrm flipV="1">
            <a:off x="2331231" y="4495799"/>
            <a:ext cx="640569" cy="1221699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8" name="Line 15"/>
          <p:cNvSpPr>
            <a:spLocks noChangeShapeType="1"/>
          </p:cNvSpPr>
          <p:nvPr/>
        </p:nvSpPr>
        <p:spPr bwMode="auto">
          <a:xfrm flipV="1">
            <a:off x="3962400" y="4898556"/>
            <a:ext cx="0" cy="44030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44008" y="5229200"/>
            <a:ext cx="45320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Broad research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spanning apps, systems, logic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with architecture at the center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Current Research Focus Areas</a:t>
            </a:r>
          </a:p>
        </p:txBody>
      </p:sp>
    </p:spTree>
    <p:extLst>
      <p:ext uri="{BB962C8B-B14F-4D97-AF65-F5344CB8AC3E}">
        <p14:creationId xmlns:p14="http://schemas.microsoft.com/office/powerpoint/2010/main" val="1543208488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/>
              <a:t>Four Key Current Directions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68760"/>
            <a:ext cx="8610600" cy="4876800"/>
          </a:xfrm>
        </p:spPr>
        <p:txBody>
          <a:bodyPr/>
          <a:lstStyle/>
          <a:p>
            <a:r>
              <a:rPr lang="en-US" dirty="0"/>
              <a:t>Fundamentally </a:t>
            </a:r>
            <a:r>
              <a:rPr lang="en-US" dirty="0">
                <a:solidFill>
                  <a:srgbClr val="0000FF"/>
                </a:solidFill>
              </a:rPr>
              <a:t>Secure/Reliable/Safe </a:t>
            </a:r>
            <a:r>
              <a:rPr lang="en-US" dirty="0"/>
              <a:t>Architectures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Fundamentally </a:t>
            </a:r>
            <a:r>
              <a:rPr lang="en-US" dirty="0">
                <a:solidFill>
                  <a:srgbClr val="0000FF"/>
                </a:solidFill>
              </a:rPr>
              <a:t>Energy-Efficient </a:t>
            </a:r>
            <a:r>
              <a:rPr lang="en-US" dirty="0"/>
              <a:t>Architectures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Memory-centric </a:t>
            </a:r>
            <a:r>
              <a:rPr lang="en-US" dirty="0"/>
              <a:t>(Data-centric) Architectures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Fundamentally </a:t>
            </a:r>
            <a:r>
              <a:rPr lang="en-US" dirty="0">
                <a:solidFill>
                  <a:srgbClr val="0000FF"/>
                </a:solidFill>
              </a:rPr>
              <a:t>Low-Latency </a:t>
            </a:r>
            <a:r>
              <a:rPr lang="en-US" dirty="0"/>
              <a:t>Architectures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Architectures for </a:t>
            </a:r>
            <a:r>
              <a:rPr lang="en-US" dirty="0">
                <a:solidFill>
                  <a:srgbClr val="0000FF"/>
                </a:solidFill>
              </a:rPr>
              <a:t>Genomics, Medicine, Health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4922349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Across the Stack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3483344" y="3762350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Micro-architecture</a:t>
            </a:r>
          </a:p>
        </p:txBody>
      </p:sp>
      <p:sp>
        <p:nvSpPr>
          <p:cNvPr id="6" name="Text Box 18"/>
          <p:cNvSpPr txBox="1">
            <a:spLocks noChangeAspect="1" noChangeArrowheads="1"/>
          </p:cNvSpPr>
          <p:nvPr/>
        </p:nvSpPr>
        <p:spPr bwMode="auto">
          <a:xfrm>
            <a:off x="3483344" y="3390875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SW/HW Interface</a:t>
            </a:r>
          </a:p>
        </p:txBody>
      </p:sp>
      <p:sp>
        <p:nvSpPr>
          <p:cNvPr id="7" name="Text Box 19"/>
          <p:cNvSpPr txBox="1">
            <a:spLocks noChangeAspect="1" noChangeArrowheads="1"/>
          </p:cNvSpPr>
          <p:nvPr/>
        </p:nvSpPr>
        <p:spPr bwMode="auto">
          <a:xfrm>
            <a:off x="3480169" y="2726556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Program/Language</a:t>
            </a:r>
          </a:p>
        </p:txBody>
      </p:sp>
      <p:sp>
        <p:nvSpPr>
          <p:cNvPr id="8" name="Text Box 20"/>
          <p:cNvSpPr txBox="1">
            <a:spLocks noChangeAspect="1" noChangeArrowheads="1"/>
          </p:cNvSpPr>
          <p:nvPr/>
        </p:nvSpPr>
        <p:spPr bwMode="auto">
          <a:xfrm>
            <a:off x="3480169" y="2355081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Algorithm</a:t>
            </a:r>
          </a:p>
        </p:txBody>
      </p:sp>
      <p:sp>
        <p:nvSpPr>
          <p:cNvPr id="9" name="Text Box 21"/>
          <p:cNvSpPr txBox="1">
            <a:spLocks noChangeAspect="1" noChangeArrowheads="1"/>
          </p:cNvSpPr>
          <p:nvPr/>
        </p:nvSpPr>
        <p:spPr bwMode="auto">
          <a:xfrm>
            <a:off x="3480169" y="1988368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Problem</a:t>
            </a:r>
          </a:p>
        </p:txBody>
      </p:sp>
      <p:sp>
        <p:nvSpPr>
          <p:cNvPr id="10" name="Text Box 22"/>
          <p:cNvSpPr txBox="1">
            <a:spLocks noChangeAspect="1" noChangeArrowheads="1"/>
          </p:cNvSpPr>
          <p:nvPr/>
        </p:nvSpPr>
        <p:spPr bwMode="auto">
          <a:xfrm>
            <a:off x="3483344" y="4135412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Arial" charset="0"/>
            </a:endParaRPr>
          </a:p>
        </p:txBody>
      </p:sp>
      <p:sp>
        <p:nvSpPr>
          <p:cNvPr id="11" name="Text Box 23"/>
          <p:cNvSpPr txBox="1">
            <a:spLocks noChangeAspect="1" noChangeArrowheads="1"/>
          </p:cNvSpPr>
          <p:nvPr/>
        </p:nvSpPr>
        <p:spPr bwMode="auto">
          <a:xfrm>
            <a:off x="3483344" y="4506887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Devices</a:t>
            </a:r>
          </a:p>
        </p:txBody>
      </p:sp>
      <p:sp>
        <p:nvSpPr>
          <p:cNvPr id="12" name="Text Box 24"/>
          <p:cNvSpPr txBox="1">
            <a:spLocks noChangeAspect="1" noChangeArrowheads="1"/>
          </p:cNvSpPr>
          <p:nvPr/>
        </p:nvSpPr>
        <p:spPr bwMode="auto">
          <a:xfrm>
            <a:off x="3483344" y="3068488"/>
            <a:ext cx="2041525" cy="327322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System Software</a:t>
            </a:r>
          </a:p>
        </p:txBody>
      </p:sp>
      <p:sp>
        <p:nvSpPr>
          <p:cNvPr id="13" name="Text Box 23"/>
          <p:cNvSpPr txBox="1">
            <a:spLocks noChangeAspect="1" noChangeArrowheads="1"/>
          </p:cNvSpPr>
          <p:nvPr/>
        </p:nvSpPr>
        <p:spPr bwMode="auto">
          <a:xfrm>
            <a:off x="3484932" y="4862487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Electrons</a:t>
            </a:r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 rot="5400000">
            <a:off x="3374740" y="2465548"/>
            <a:ext cx="2232248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99752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rgbClr val="1A5712"/>
                </a:solidFill>
                <a:latin typeface="Garamond"/>
                <a:cs typeface="Garamond"/>
              </a:rPr>
              <a:t>One Example: Processing Inside Memory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sz="2400" dirty="0">
              <a:latin typeface="Tahoma"/>
              <a:cs typeface="Tahoma"/>
            </a:endParaRPr>
          </a:p>
          <a:p>
            <a:r>
              <a:rPr lang="en-US" sz="2400" dirty="0">
                <a:latin typeface="Tahoma"/>
                <a:cs typeface="Tahoma"/>
              </a:rPr>
              <a:t>Many questions </a:t>
            </a:r>
            <a:r>
              <a:rPr lang="is-IS" sz="2400" dirty="0">
                <a:latin typeface="Tahoma"/>
                <a:cs typeface="Tahoma"/>
              </a:rPr>
              <a:t>… </a:t>
            </a:r>
            <a:r>
              <a:rPr lang="en-US" dirty="0">
                <a:cs typeface="Tahoma"/>
              </a:rPr>
              <a:t>How do we design the:</a:t>
            </a:r>
            <a:endParaRPr lang="is-IS" sz="2400" dirty="0">
              <a:latin typeface="Tahoma"/>
              <a:cs typeface="Tahoma"/>
            </a:endParaRPr>
          </a:p>
          <a:p>
            <a:pPr lvl="1"/>
            <a:r>
              <a:rPr lang="en-US" sz="2200" dirty="0">
                <a:latin typeface="Tahoma"/>
                <a:cs typeface="Tahoma"/>
              </a:rPr>
              <a:t>compute-capable memory &amp; controllers?</a:t>
            </a:r>
          </a:p>
          <a:p>
            <a:pPr lvl="1"/>
            <a:r>
              <a:rPr lang="en-US" sz="2200" dirty="0">
                <a:latin typeface="Tahoma"/>
                <a:cs typeface="Tahoma"/>
              </a:rPr>
              <a:t>processor chip?</a:t>
            </a:r>
          </a:p>
          <a:p>
            <a:pPr lvl="1"/>
            <a:r>
              <a:rPr lang="en-US" dirty="0">
                <a:latin typeface="Tahoma"/>
                <a:cs typeface="Tahoma"/>
              </a:rPr>
              <a:t>s</a:t>
            </a:r>
            <a:r>
              <a:rPr lang="en-US" sz="2200" dirty="0">
                <a:latin typeface="Tahoma"/>
                <a:cs typeface="Tahoma"/>
              </a:rPr>
              <a:t>oftware and hardware interfaces?</a:t>
            </a:r>
          </a:p>
          <a:p>
            <a:pPr lvl="1"/>
            <a:r>
              <a:rPr lang="en-US" sz="2200" dirty="0">
                <a:latin typeface="Tahoma"/>
                <a:cs typeface="Tahoma"/>
              </a:rPr>
              <a:t>system software and languages?</a:t>
            </a:r>
          </a:p>
          <a:p>
            <a:pPr lvl="1"/>
            <a:r>
              <a:rPr lang="en-US" sz="2200" dirty="0">
                <a:latin typeface="Tahoma"/>
                <a:cs typeface="Tahoma"/>
              </a:rPr>
              <a:t>algorithms?</a:t>
            </a:r>
          </a:p>
        </p:txBody>
      </p:sp>
      <p:sp>
        <p:nvSpPr>
          <p:cNvPr id="4" name="Rectangle 5"/>
          <p:cNvSpPr>
            <a:spLocks/>
          </p:cNvSpPr>
          <p:nvPr/>
        </p:nvSpPr>
        <p:spPr bwMode="auto">
          <a:xfrm>
            <a:off x="1475656" y="1327945"/>
            <a:ext cx="1504950" cy="1676400"/>
          </a:xfrm>
          <a:prstGeom prst="rect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5" name="Rectangle 6"/>
          <p:cNvSpPr>
            <a:spLocks/>
          </p:cNvSpPr>
          <p:nvPr/>
        </p:nvSpPr>
        <p:spPr bwMode="auto">
          <a:xfrm>
            <a:off x="1647106" y="2369345"/>
            <a:ext cx="1155700" cy="495300"/>
          </a:xfrm>
          <a:prstGeom prst="rect">
            <a:avLst/>
          </a:prstGeom>
          <a:solidFill>
            <a:srgbClr val="E6E6E6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6" name="Rectangle 7"/>
          <p:cNvSpPr>
            <a:spLocks/>
          </p:cNvSpPr>
          <p:nvPr/>
        </p:nvSpPr>
        <p:spPr bwMode="auto">
          <a:xfrm>
            <a:off x="1882056" y="2432845"/>
            <a:ext cx="660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Cache</a:t>
            </a: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2212256" y="2864645"/>
            <a:ext cx="0" cy="42545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2212256" y="2039145"/>
            <a:ext cx="0" cy="33655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9" name="Rectangle 10"/>
          <p:cNvSpPr>
            <a:spLocks/>
          </p:cNvSpPr>
          <p:nvPr/>
        </p:nvSpPr>
        <p:spPr bwMode="auto">
          <a:xfrm>
            <a:off x="1634406" y="1499395"/>
            <a:ext cx="1155700" cy="546100"/>
          </a:xfrm>
          <a:prstGeom prst="rect">
            <a:avLst/>
          </a:prstGeom>
          <a:solidFill>
            <a:srgbClr val="E6E6E6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0" name="Rectangle 11"/>
          <p:cNvSpPr>
            <a:spLocks/>
          </p:cNvSpPr>
          <p:nvPr/>
        </p:nvSpPr>
        <p:spPr bwMode="auto">
          <a:xfrm>
            <a:off x="1691680" y="1584102"/>
            <a:ext cx="1008112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Processor</a:t>
            </a:r>
          </a:p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Core</a:t>
            </a:r>
          </a:p>
        </p:txBody>
      </p:sp>
      <p:sp>
        <p:nvSpPr>
          <p:cNvPr id="11" name="Rectangle 12"/>
          <p:cNvSpPr>
            <a:spLocks/>
          </p:cNvSpPr>
          <p:nvPr/>
        </p:nvSpPr>
        <p:spPr bwMode="auto">
          <a:xfrm>
            <a:off x="5735414" y="3372645"/>
            <a:ext cx="12128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 Interconnect</a:t>
            </a:r>
          </a:p>
        </p:txBody>
      </p:sp>
      <p:sp>
        <p:nvSpPr>
          <p:cNvPr id="12" name="Rectangle 13"/>
          <p:cNvSpPr>
            <a:spLocks/>
          </p:cNvSpPr>
          <p:nvPr/>
        </p:nvSpPr>
        <p:spPr bwMode="auto">
          <a:xfrm>
            <a:off x="3914056" y="1327945"/>
            <a:ext cx="2901950" cy="1676400"/>
          </a:xfrm>
          <a:prstGeom prst="rect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3" name="Rectangle 14"/>
          <p:cNvSpPr>
            <a:spLocks/>
          </p:cNvSpPr>
          <p:nvPr/>
        </p:nvSpPr>
        <p:spPr bwMode="auto">
          <a:xfrm>
            <a:off x="5014764" y="1386535"/>
            <a:ext cx="1069404" cy="209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 Memory</a:t>
            </a: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>
            <a:off x="5364238" y="3011489"/>
            <a:ext cx="0" cy="31115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5" name="AutoShape 16"/>
          <p:cNvSpPr>
            <a:spLocks/>
          </p:cNvSpPr>
          <p:nvPr/>
        </p:nvSpPr>
        <p:spPr bwMode="auto">
          <a:xfrm>
            <a:off x="1482006" y="3295652"/>
            <a:ext cx="5327650" cy="76200"/>
          </a:xfrm>
          <a:prstGeom prst="roundRect">
            <a:avLst>
              <a:gd name="adj" fmla="val 50000"/>
            </a:avLst>
          </a:prstGeom>
          <a:solidFill>
            <a:srgbClr val="CDCDCD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6" name="Rectangle 17"/>
          <p:cNvSpPr>
            <a:spLocks/>
          </p:cNvSpPr>
          <p:nvPr/>
        </p:nvSpPr>
        <p:spPr bwMode="auto">
          <a:xfrm>
            <a:off x="4022006" y="162004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7" name="Rectangle 18"/>
          <p:cNvSpPr>
            <a:spLocks/>
          </p:cNvSpPr>
          <p:nvPr/>
        </p:nvSpPr>
        <p:spPr bwMode="auto">
          <a:xfrm>
            <a:off x="4022006" y="186769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8" name="Rectangle 19"/>
          <p:cNvSpPr>
            <a:spLocks/>
          </p:cNvSpPr>
          <p:nvPr/>
        </p:nvSpPr>
        <p:spPr bwMode="auto">
          <a:xfrm>
            <a:off x="4022006" y="211534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9" name="Rectangle 20"/>
          <p:cNvSpPr>
            <a:spLocks/>
          </p:cNvSpPr>
          <p:nvPr/>
        </p:nvSpPr>
        <p:spPr bwMode="auto">
          <a:xfrm>
            <a:off x="4022006" y="236299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0" name="Rectangle 21"/>
          <p:cNvSpPr>
            <a:spLocks/>
          </p:cNvSpPr>
          <p:nvPr/>
        </p:nvSpPr>
        <p:spPr bwMode="auto">
          <a:xfrm>
            <a:off x="4022006" y="261064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1" name="Rectangle 22"/>
          <p:cNvSpPr>
            <a:spLocks/>
          </p:cNvSpPr>
          <p:nvPr/>
        </p:nvSpPr>
        <p:spPr bwMode="auto">
          <a:xfrm>
            <a:off x="5571406" y="162004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2" name="Rectangle 23"/>
          <p:cNvSpPr>
            <a:spLocks/>
          </p:cNvSpPr>
          <p:nvPr/>
        </p:nvSpPr>
        <p:spPr bwMode="auto">
          <a:xfrm>
            <a:off x="5571406" y="186769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3" name="Rectangle 24"/>
          <p:cNvSpPr>
            <a:spLocks/>
          </p:cNvSpPr>
          <p:nvPr/>
        </p:nvSpPr>
        <p:spPr bwMode="auto">
          <a:xfrm>
            <a:off x="5571406" y="211534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4" name="Rectangle 25"/>
          <p:cNvSpPr>
            <a:spLocks/>
          </p:cNvSpPr>
          <p:nvPr/>
        </p:nvSpPr>
        <p:spPr bwMode="auto">
          <a:xfrm>
            <a:off x="5571406" y="236299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5" name="Rectangle 26"/>
          <p:cNvSpPr>
            <a:spLocks/>
          </p:cNvSpPr>
          <p:nvPr/>
        </p:nvSpPr>
        <p:spPr bwMode="auto">
          <a:xfrm>
            <a:off x="5571406" y="261064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6" name="Rectangle 27"/>
          <p:cNvSpPr>
            <a:spLocks/>
          </p:cNvSpPr>
          <p:nvPr/>
        </p:nvSpPr>
        <p:spPr bwMode="auto">
          <a:xfrm>
            <a:off x="1736006" y="2674145"/>
            <a:ext cx="977900" cy="146050"/>
          </a:xfrm>
          <a:prstGeom prst="rect">
            <a:avLst/>
          </a:prstGeom>
          <a:solidFill>
            <a:srgbClr val="FD9A00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7" name="Line 28"/>
          <p:cNvSpPr>
            <a:spLocks noChangeShapeType="1"/>
          </p:cNvSpPr>
          <p:nvPr/>
        </p:nvSpPr>
        <p:spPr bwMode="auto">
          <a:xfrm>
            <a:off x="6917606" y="1557078"/>
            <a:ext cx="0" cy="127000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triangle" w="med" len="sm"/>
            <a:tailEnd type="triangle" w="med" len="sm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8" name="Rectangle 29"/>
          <p:cNvSpPr>
            <a:spLocks/>
          </p:cNvSpPr>
          <p:nvPr/>
        </p:nvSpPr>
        <p:spPr bwMode="auto">
          <a:xfrm>
            <a:off x="7020272" y="1530934"/>
            <a:ext cx="1368152" cy="1380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Database</a:t>
            </a:r>
          </a:p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 charset="0"/>
              <a:ea typeface="ＭＳ Ｐゴシック" charset="0"/>
              <a:cs typeface="Myriad Pro Bold Cond" charset="0"/>
              <a:sym typeface="Myriad Pro Bold Cond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Graphs</a:t>
            </a:r>
          </a:p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 charset="0"/>
              <a:ea typeface="ＭＳ Ｐゴシック" charset="0"/>
              <a:cs typeface="Myriad Pro Bold Cond" charset="0"/>
              <a:sym typeface="Myriad Pro Bold Cond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Media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 </a:t>
            </a:r>
          </a:p>
        </p:txBody>
      </p:sp>
      <p:sp>
        <p:nvSpPr>
          <p:cNvPr id="29" name="Freeform 30"/>
          <p:cNvSpPr>
            <a:spLocks/>
          </p:cNvSpPr>
          <p:nvPr/>
        </p:nvSpPr>
        <p:spPr bwMode="auto">
          <a:xfrm>
            <a:off x="1835696" y="2060848"/>
            <a:ext cx="3742060" cy="1451497"/>
          </a:xfrm>
          <a:custGeom>
            <a:avLst/>
            <a:gdLst>
              <a:gd name="T0" fmla="*/ 21600 w 21600"/>
              <a:gd name="T1" fmla="*/ 12000 h 21600"/>
              <a:gd name="T2" fmla="*/ 21600 w 21600"/>
              <a:gd name="T3" fmla="*/ 21600 h 21600"/>
              <a:gd name="T4" fmla="*/ 0 w 21600"/>
              <a:gd name="T5" fmla="*/ 21600 h 21600"/>
              <a:gd name="T6" fmla="*/ 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1200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</a:path>
            </a:pathLst>
          </a:custGeom>
          <a:noFill/>
          <a:ln w="101600" cap="flat">
            <a:solidFill>
              <a:srgbClr val="D90B00"/>
            </a:solidFill>
            <a:prstDash val="solid"/>
            <a:miter lim="800000"/>
            <a:headEnd type="none" w="med" len="med"/>
            <a:tailEnd type="triangle" w="med" len="med"/>
          </a:ln>
          <a:effectLst>
            <a:outerShdw blurRad="76200" dist="380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grpSp>
        <p:nvGrpSpPr>
          <p:cNvPr id="30" name="Group 34"/>
          <p:cNvGrpSpPr>
            <a:grpSpLocks/>
          </p:cNvGrpSpPr>
          <p:nvPr/>
        </p:nvGrpSpPr>
        <p:grpSpPr bwMode="auto">
          <a:xfrm>
            <a:off x="2195737" y="2122489"/>
            <a:ext cx="3661420" cy="1090487"/>
            <a:chOff x="0" y="0"/>
            <a:chExt cx="4219" cy="1352"/>
          </a:xfrm>
        </p:grpSpPr>
        <p:sp>
          <p:nvSpPr>
            <p:cNvPr id="31" name="Rectangle 31"/>
            <p:cNvSpPr>
              <a:spLocks/>
            </p:cNvSpPr>
            <p:nvPr/>
          </p:nvSpPr>
          <p:spPr bwMode="auto">
            <a:xfrm>
              <a:off x="2987" y="880"/>
              <a:ext cx="1232" cy="184"/>
            </a:xfrm>
            <a:prstGeom prst="rect">
              <a:avLst/>
            </a:prstGeom>
            <a:solidFill>
              <a:srgbClr val="FD9A0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/>
                <a:ea typeface="ヒラギノ角ゴ ProN W6"/>
                <a:cs typeface="ヒラギノ角ゴ ProN W6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0" y="0"/>
              <a:ext cx="3651" cy="1352"/>
            </a:xfrm>
            <a:custGeom>
              <a:avLst/>
              <a:gdLst>
                <a:gd name="T0" fmla="*/ 21600 w 21600"/>
                <a:gd name="T1" fmla="*/ 15330 h 21600"/>
                <a:gd name="T2" fmla="*/ 21600 w 21600"/>
                <a:gd name="T3" fmla="*/ 21600 h 21600"/>
                <a:gd name="T4" fmla="*/ 0 w 21600"/>
                <a:gd name="T5" fmla="*/ 21600 h 21600"/>
                <a:gd name="T6" fmla="*/ 0 w 21600"/>
                <a:gd name="T7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533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</a:path>
              </a:pathLst>
            </a:custGeom>
            <a:noFill/>
            <a:ln w="101600" cap="flat">
              <a:solidFill>
                <a:srgbClr val="D90B00"/>
              </a:solidFill>
              <a:prstDash val="solid"/>
              <a:miter lim="800000"/>
              <a:headEnd type="triangle" w="med" len="med"/>
              <a:tailEnd type="none" w="med" len="med"/>
            </a:ln>
            <a:effectLst>
              <a:outerShdw blurRad="76200" dist="380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/>
                <a:ea typeface="ヒラギノ角ゴ ProN W6"/>
                <a:cs typeface="ヒラギノ角ゴ ProN W6"/>
              </a:endParaRPr>
            </a:p>
          </p:txBody>
        </p:sp>
        <p:sp>
          <p:nvSpPr>
            <p:cNvPr id="33" name="Rectangle 33"/>
            <p:cNvSpPr>
              <a:spLocks/>
            </p:cNvSpPr>
            <p:nvPr/>
          </p:nvSpPr>
          <p:spPr bwMode="auto">
            <a:xfrm>
              <a:off x="1245" y="1010"/>
              <a:ext cx="1528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D90B00"/>
                  </a:solidFill>
                  <a:effectLst/>
                  <a:uLnTx/>
                  <a:uFillTx/>
                  <a:latin typeface="Myriad Pro Bold Cond" charset="0"/>
                  <a:ea typeface="ＭＳ Ｐゴシック" charset="0"/>
                  <a:cs typeface="Myriad Pro Bold Cond" charset="0"/>
                  <a:sym typeface="Myriad Pro Bold Cond" charset="0"/>
                </a:rPr>
                <a:t>Query</a:t>
              </a:r>
            </a:p>
          </p:txBody>
        </p:sp>
      </p:grpSp>
      <p:sp>
        <p:nvSpPr>
          <p:cNvPr id="34" name="Rectangle 35"/>
          <p:cNvSpPr>
            <a:spLocks/>
          </p:cNvSpPr>
          <p:nvPr/>
        </p:nvSpPr>
        <p:spPr bwMode="auto">
          <a:xfrm>
            <a:off x="3287142" y="3607047"/>
            <a:ext cx="12128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90B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Results</a:t>
            </a:r>
          </a:p>
        </p:txBody>
      </p:sp>
      <p:sp>
        <p:nvSpPr>
          <p:cNvPr id="35" name="Rounded Rectangle 34"/>
          <p:cNvSpPr>
            <a:spLocks noChangeArrowheads="1"/>
          </p:cNvSpPr>
          <p:nvPr/>
        </p:nvSpPr>
        <p:spPr bwMode="auto">
          <a:xfrm rot="5400000">
            <a:off x="6568243" y="1366158"/>
            <a:ext cx="2133601" cy="1650776"/>
          </a:xfrm>
          <a:prstGeom prst="roundRect">
            <a:avLst>
              <a:gd name="adj" fmla="val 16667"/>
            </a:avLst>
          </a:prstGeom>
          <a:noFill/>
          <a:ln w="1143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440" tIns="45720" rIns="91440" bIns="4572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36" name="Text Box 17"/>
          <p:cNvSpPr txBox="1">
            <a:spLocks noChangeArrowheads="1"/>
          </p:cNvSpPr>
          <p:nvPr/>
        </p:nvSpPr>
        <p:spPr bwMode="auto">
          <a:xfrm>
            <a:off x="6957984" y="527451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Micro-architecture</a:t>
            </a:r>
          </a:p>
        </p:txBody>
      </p:sp>
      <p:sp>
        <p:nvSpPr>
          <p:cNvPr id="37" name="Text Box 18"/>
          <p:cNvSpPr txBox="1">
            <a:spLocks noChangeAspect="1" noChangeArrowheads="1"/>
          </p:cNvSpPr>
          <p:nvPr/>
        </p:nvSpPr>
        <p:spPr bwMode="auto">
          <a:xfrm>
            <a:off x="6957984" y="4903043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SW/HW Interface</a:t>
            </a:r>
          </a:p>
        </p:txBody>
      </p:sp>
      <p:sp>
        <p:nvSpPr>
          <p:cNvPr id="38" name="Text Box 19"/>
          <p:cNvSpPr txBox="1">
            <a:spLocks noChangeAspect="1" noChangeArrowheads="1"/>
          </p:cNvSpPr>
          <p:nvPr/>
        </p:nvSpPr>
        <p:spPr bwMode="auto">
          <a:xfrm>
            <a:off x="6954809" y="4238724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Program/Language</a:t>
            </a:r>
          </a:p>
        </p:txBody>
      </p:sp>
      <p:sp>
        <p:nvSpPr>
          <p:cNvPr id="39" name="Text Box 20"/>
          <p:cNvSpPr txBox="1">
            <a:spLocks noChangeAspect="1" noChangeArrowheads="1"/>
          </p:cNvSpPr>
          <p:nvPr/>
        </p:nvSpPr>
        <p:spPr bwMode="auto">
          <a:xfrm>
            <a:off x="6954809" y="3867249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Algorithm</a:t>
            </a:r>
          </a:p>
        </p:txBody>
      </p:sp>
      <p:sp>
        <p:nvSpPr>
          <p:cNvPr id="40" name="Text Box 21"/>
          <p:cNvSpPr txBox="1">
            <a:spLocks noChangeAspect="1" noChangeArrowheads="1"/>
          </p:cNvSpPr>
          <p:nvPr/>
        </p:nvSpPr>
        <p:spPr bwMode="auto">
          <a:xfrm>
            <a:off x="6954809" y="3500536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Problem</a:t>
            </a:r>
          </a:p>
        </p:txBody>
      </p:sp>
      <p:sp>
        <p:nvSpPr>
          <p:cNvPr id="41" name="Text Box 22"/>
          <p:cNvSpPr txBox="1">
            <a:spLocks noChangeAspect="1" noChangeArrowheads="1"/>
          </p:cNvSpPr>
          <p:nvPr/>
        </p:nvSpPr>
        <p:spPr bwMode="auto">
          <a:xfrm>
            <a:off x="6957984" y="5647580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Arial" charset="0"/>
            </a:endParaRPr>
          </a:p>
        </p:txBody>
      </p:sp>
      <p:sp>
        <p:nvSpPr>
          <p:cNvPr id="42" name="Text Box 23"/>
          <p:cNvSpPr txBox="1">
            <a:spLocks noChangeAspect="1" noChangeArrowheads="1"/>
          </p:cNvSpPr>
          <p:nvPr/>
        </p:nvSpPr>
        <p:spPr bwMode="auto">
          <a:xfrm>
            <a:off x="6957984" y="601905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Devices</a:t>
            </a:r>
          </a:p>
        </p:txBody>
      </p:sp>
      <p:sp>
        <p:nvSpPr>
          <p:cNvPr id="43" name="Text Box 24"/>
          <p:cNvSpPr txBox="1">
            <a:spLocks noChangeAspect="1" noChangeArrowheads="1"/>
          </p:cNvSpPr>
          <p:nvPr/>
        </p:nvSpPr>
        <p:spPr bwMode="auto">
          <a:xfrm>
            <a:off x="6957984" y="4580656"/>
            <a:ext cx="2041525" cy="327322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System Software</a:t>
            </a:r>
          </a:p>
        </p:txBody>
      </p:sp>
      <p:sp>
        <p:nvSpPr>
          <p:cNvPr id="44" name="Text Box 23"/>
          <p:cNvSpPr txBox="1">
            <a:spLocks noChangeAspect="1" noChangeArrowheads="1"/>
          </p:cNvSpPr>
          <p:nvPr/>
        </p:nvSpPr>
        <p:spPr bwMode="auto">
          <a:xfrm>
            <a:off x="6959572" y="6374655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Electrons</a:t>
            </a:r>
          </a:p>
        </p:txBody>
      </p:sp>
      <p:sp>
        <p:nvSpPr>
          <p:cNvPr id="45" name="Rounded Rectangle 44"/>
          <p:cNvSpPr>
            <a:spLocks noChangeArrowheads="1"/>
          </p:cNvSpPr>
          <p:nvPr/>
        </p:nvSpPr>
        <p:spPr bwMode="auto">
          <a:xfrm rot="5400000">
            <a:off x="6849380" y="3977716"/>
            <a:ext cx="2232248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11614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4" grpId="0" autoUpdateAnimBg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Title 1">
            <a:extLst>
              <a:ext uri="{FF2B5EF4-FFF2-40B4-BE49-F238E27FC236}">
                <a16:creationId xmlns:a16="http://schemas.microsoft.com/office/drawing/2014/main" id="{8D8175F2-3DAE-BB4C-BDB9-032E4B9035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Recall: Why These Goals?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465AAD-282C-3643-97BA-C85B102A005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Because you are here for a Computer Science degree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Regardless of your future direction</a:t>
            </a:r>
            <a:r>
              <a:rPr lang="en-US" altLang="en-US">
                <a:ea typeface="ＭＳ Ｐゴシック" panose="020B0600070205080204" pitchFamily="34" charset="-128"/>
              </a:rPr>
              <a:t>, learning the principles of digital design &amp; computer architecture will be useful to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design better hardware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design better software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design better systems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make better tradeoffs in design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understand why computers behave the way they do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solve problems better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think “in parallel”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think critically</a:t>
            </a:r>
          </a:p>
          <a:p>
            <a:pPr lvl="1"/>
            <a:r>
              <a:rPr lang="is-IS" altLang="en-US">
                <a:ea typeface="ＭＳ Ｐゴシック" panose="020B0600070205080204" pitchFamily="34" charset="-128"/>
              </a:rPr>
              <a:t>…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4803" name="Slide Number Placeholder 3">
            <a:extLst>
              <a:ext uri="{FF2B5EF4-FFF2-40B4-BE49-F238E27FC236}">
                <a16:creationId xmlns:a16="http://schemas.microsoft.com/office/drawing/2014/main" id="{D1CC4884-FB92-954D-B63D-4ED28E4CA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35B94C5-CA2C-7240-BA2D-7D4B51AAB0D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Rounded Rectangle 44">
            <a:extLst>
              <a:ext uri="{FF2B5EF4-FFF2-40B4-BE49-F238E27FC236}">
                <a16:creationId xmlns:a16="http://schemas.microsoft.com/office/drawing/2014/main" id="{03E1F5E6-9C41-4442-B983-1FE561AD829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676399" y="3810002"/>
            <a:ext cx="1295401" cy="29718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66397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07896" cy="1066800"/>
          </a:xfrm>
        </p:spPr>
        <p:txBody>
          <a:bodyPr/>
          <a:lstStyle/>
          <a:p>
            <a:r>
              <a:rPr lang="en-US" dirty="0"/>
              <a:t>In-Memory DNA Sequence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735888" cy="4876800"/>
          </a:xfrm>
        </p:spPr>
        <p:txBody>
          <a:bodyPr/>
          <a:lstStyle/>
          <a:p>
            <a:r>
              <a:rPr lang="en-US" sz="1800" dirty="0" err="1"/>
              <a:t>Jeremie</a:t>
            </a:r>
            <a:r>
              <a:rPr lang="en-US" sz="1800" dirty="0"/>
              <a:t> S. Kim, </a:t>
            </a:r>
            <a:r>
              <a:rPr lang="en-US" sz="1800" dirty="0" err="1"/>
              <a:t>Damla</a:t>
            </a:r>
            <a:r>
              <a:rPr lang="en-US" sz="1800" dirty="0"/>
              <a:t> </a:t>
            </a:r>
            <a:r>
              <a:rPr lang="en-US" sz="1800" dirty="0" err="1"/>
              <a:t>Senol</a:t>
            </a:r>
            <a:r>
              <a:rPr lang="en-US" sz="1800" dirty="0"/>
              <a:t> Cali, </a:t>
            </a:r>
            <a:r>
              <a:rPr lang="en-US" sz="1800" dirty="0" err="1"/>
              <a:t>Hongyi</a:t>
            </a:r>
            <a:r>
              <a:rPr lang="en-US" sz="1800" dirty="0"/>
              <a:t> Xin, </a:t>
            </a:r>
            <a:r>
              <a:rPr lang="en-US" sz="1800" dirty="0" err="1"/>
              <a:t>Donghyuk</a:t>
            </a:r>
            <a:r>
              <a:rPr lang="en-US" sz="1800" dirty="0"/>
              <a:t> Lee, Saugata Ghose, Mohammed </a:t>
            </a:r>
            <a:r>
              <a:rPr lang="en-US" sz="1800" dirty="0" err="1"/>
              <a:t>Alser</a:t>
            </a:r>
            <a:r>
              <a:rPr lang="en-US" sz="1800" dirty="0"/>
              <a:t>, Hasan Hassan, </a:t>
            </a:r>
            <a:r>
              <a:rPr lang="en-US" sz="1800" dirty="0" err="1"/>
              <a:t>Oguz</a:t>
            </a:r>
            <a:r>
              <a:rPr lang="en-US" sz="1800" dirty="0"/>
              <a:t> </a:t>
            </a:r>
            <a:r>
              <a:rPr lang="en-US" sz="1800" dirty="0" err="1"/>
              <a:t>Ergin</a:t>
            </a:r>
            <a:r>
              <a:rPr lang="en-US" sz="1800" dirty="0"/>
              <a:t>, Can Alkan, and Onur Mutlu,</a:t>
            </a:r>
            <a:br>
              <a:rPr lang="en-US" sz="1800" dirty="0"/>
            </a:br>
            <a:r>
              <a:rPr lang="en-US" sz="1800" b="1" dirty="0"/>
              <a:t>"GRIM-Filter: Fast Seed Location Filtering in DNA Read Mapping Using Processing-in-Memory Technologies"</a:t>
            </a:r>
            <a:br>
              <a:rPr lang="en-US" sz="1800" dirty="0"/>
            </a:br>
            <a:r>
              <a:rPr lang="en-US" sz="1800" i="1" dirty="0"/>
              <a:t>to appear in </a:t>
            </a:r>
            <a:r>
              <a:rPr lang="en-US" sz="1800" b="1" i="1" dirty="0">
                <a:hlinkClick r:id="rId2"/>
              </a:rPr>
              <a:t>BMC Genomics</a:t>
            </a:r>
            <a:r>
              <a:rPr lang="en-US" sz="1800" dirty="0"/>
              <a:t>, 2018. </a:t>
            </a:r>
            <a:br>
              <a:rPr lang="en-US" sz="1800" dirty="0"/>
            </a:br>
            <a:r>
              <a:rPr lang="en-US" sz="1800" i="1" dirty="0"/>
              <a:t>to also appear in</a:t>
            </a:r>
            <a:r>
              <a:rPr lang="en-US" sz="1800" dirty="0"/>
              <a:t> </a:t>
            </a:r>
            <a:r>
              <a:rPr lang="en-US" sz="1800" i="1" dirty="0"/>
              <a:t>Proceedings of the </a:t>
            </a:r>
            <a:r>
              <a:rPr lang="en-US" sz="1800" i="1" dirty="0">
                <a:hlinkClick r:id="rId3"/>
              </a:rPr>
              <a:t>16th Asia Pacific Bioinformatics Conference</a:t>
            </a:r>
            <a:r>
              <a:rPr lang="en-US" sz="1800" i="1" dirty="0"/>
              <a:t> (</a:t>
            </a:r>
            <a:r>
              <a:rPr lang="en-US" sz="1800" b="1" i="1" dirty="0"/>
              <a:t>APBC</a:t>
            </a:r>
            <a:r>
              <a:rPr lang="en-US" sz="1800" i="1" dirty="0"/>
              <a:t>)</a:t>
            </a:r>
            <a:r>
              <a:rPr lang="en-US" sz="1800" dirty="0"/>
              <a:t>, Yokohama, Japan, January 2018. </a:t>
            </a:r>
            <a:br>
              <a:rPr lang="en-US" sz="1800" dirty="0"/>
            </a:br>
            <a:r>
              <a:rPr lang="en-US" sz="1800" dirty="0">
                <a:hlinkClick r:id="rId4"/>
              </a:rPr>
              <a:t>arxiv.org Version (pdf)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17032"/>
            <a:ext cx="9144000" cy="244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89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Genome Sequencing Technologies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8388"/>
            <a:ext cx="9144000" cy="356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671875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itle 4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Some Basics of Research</a:t>
            </a:r>
            <a:endParaRPr lang="en-US" altLang="en-US" dirty="0">
              <a:ea typeface="ＭＳ Ｐゴシック" charset="-128"/>
            </a:endParaRPr>
          </a:p>
        </p:txBody>
      </p:sp>
      <p:sp>
        <p:nvSpPr>
          <p:cNvPr id="79874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Wingdings" charset="2"/>
              <a:buNone/>
            </a:pPr>
            <a:endParaRPr lang="en-US" altLang="en-US">
              <a:ea typeface="ＭＳ Ｐゴシック" charset="-128"/>
            </a:endParaRPr>
          </a:p>
        </p:txBody>
      </p:sp>
      <p:sp>
        <p:nvSpPr>
          <p:cNvPr id="7987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95CA4-27D6-D34D-816A-255A50A559B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705891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How To Do Research &amp; Advanced Dev.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charset="-128"/>
              </a:rPr>
              <a:t>We will talk a lot about this in this course</a:t>
            </a:r>
          </a:p>
          <a:p>
            <a:endParaRPr lang="en-US" altLang="en-US" dirty="0">
              <a:ea typeface="ＭＳ Ｐゴシック" charset="-128"/>
            </a:endParaRPr>
          </a:p>
          <a:p>
            <a:r>
              <a:rPr lang="en-US" altLang="en-US" dirty="0">
                <a:ea typeface="ＭＳ Ｐゴシック" charset="-128"/>
              </a:rPr>
              <a:t>Learning </a:t>
            </a:r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by example</a:t>
            </a:r>
          </a:p>
          <a:p>
            <a:pPr lvl="1"/>
            <a:r>
              <a:rPr lang="en-US" altLang="en-US" dirty="0"/>
              <a:t>Reading and evaluating strong and seminal papers &amp; designs</a:t>
            </a:r>
          </a:p>
          <a:p>
            <a:pPr lvl="2"/>
            <a:endParaRPr lang="en-US" altLang="en-US" dirty="0"/>
          </a:p>
          <a:p>
            <a:r>
              <a:rPr lang="en-US" altLang="en-US" dirty="0">
                <a:ea typeface="ＭＳ Ｐゴシック" charset="-128"/>
              </a:rPr>
              <a:t>Learning </a:t>
            </a:r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by doing</a:t>
            </a:r>
          </a:p>
          <a:p>
            <a:pPr lvl="1"/>
            <a:r>
              <a:rPr lang="en-US" altLang="en-US" dirty="0"/>
              <a:t>Semester-long research/design projects, masters’ projects, PhD thesis</a:t>
            </a:r>
          </a:p>
          <a:p>
            <a:pPr lvl="1"/>
            <a:endParaRPr lang="en-US" altLang="en-US" dirty="0"/>
          </a:p>
          <a:p>
            <a:r>
              <a:rPr lang="en-US" altLang="en-US" dirty="0">
                <a:ea typeface="ＭＳ Ｐゴシック" charset="-128"/>
              </a:rPr>
              <a:t>Learning </a:t>
            </a:r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by open, critical discussions</a:t>
            </a:r>
          </a:p>
          <a:p>
            <a:pPr lvl="1"/>
            <a:r>
              <a:rPr lang="en-US" altLang="en-US" dirty="0"/>
              <a:t>Paper reading groups, frequent brainstorming and discussions</a:t>
            </a:r>
          </a:p>
          <a:p>
            <a:pPr lvl="1"/>
            <a:r>
              <a:rPr lang="en-US" altLang="en-US" dirty="0"/>
              <a:t>Design sessions</a:t>
            </a:r>
          </a:p>
          <a:p>
            <a:pPr lvl="1"/>
            <a:r>
              <a:rPr lang="en-US" altLang="en-US" dirty="0"/>
              <a:t>Collaborations</a:t>
            </a:r>
          </a:p>
          <a:p>
            <a:pPr lvl="1"/>
            <a:endParaRPr lang="en-US" altLang="en-US" dirty="0"/>
          </a:p>
        </p:txBody>
      </p:sp>
      <p:sp>
        <p:nvSpPr>
          <p:cNvPr id="26317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C55334-A654-BA4C-8385-0F98032B2DC9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0252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What Is The Goal of Research?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To generate new insight</a:t>
            </a:r>
          </a:p>
          <a:p>
            <a:pPr lvl="1"/>
            <a:r>
              <a:rPr lang="en-US" altLang="en-US" dirty="0"/>
              <a:t>that can enable what previously did not exist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r>
              <a:rPr lang="en-US" altLang="en-US" dirty="0">
                <a:ea typeface="ＭＳ Ｐゴシック" charset="-128"/>
              </a:rPr>
              <a:t>Research is a hunt for insight that can eventually        impact the world</a:t>
            </a:r>
          </a:p>
          <a:p>
            <a:pPr lvl="1"/>
            <a:endParaRPr lang="en-US" altLang="en-US" dirty="0"/>
          </a:p>
        </p:txBody>
      </p:sp>
      <p:sp>
        <p:nvSpPr>
          <p:cNvPr id="264195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A5AD33-7E57-3348-A1C3-4FE5EF0AE8C2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43307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Some Basic Advice for Good Research</a:t>
            </a:r>
          </a:p>
        </p:txBody>
      </p:sp>
      <p:sp>
        <p:nvSpPr>
          <p:cNvPr id="265218" name="Content Placeholder 2"/>
          <p:cNvSpPr>
            <a:spLocks noGrp="1"/>
          </p:cNvSpPr>
          <p:nvPr>
            <p:ph idx="1"/>
          </p:nvPr>
        </p:nvSpPr>
        <p:spPr>
          <a:xfrm>
            <a:off x="228600" y="836712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Choose great problems to solve: Have great taste</a:t>
            </a:r>
          </a:p>
          <a:p>
            <a:pPr lvl="1"/>
            <a:r>
              <a:rPr lang="en-US" altLang="en-US" dirty="0"/>
              <a:t>Difficult</a:t>
            </a:r>
          </a:p>
          <a:p>
            <a:pPr lvl="1"/>
            <a:r>
              <a:rPr lang="en-US" altLang="en-US" dirty="0"/>
              <a:t>Important</a:t>
            </a:r>
          </a:p>
          <a:p>
            <a:pPr lvl="1"/>
            <a:r>
              <a:rPr lang="en-US" altLang="en-US" dirty="0"/>
              <a:t>High impact</a:t>
            </a:r>
          </a:p>
          <a:p>
            <a:pPr lvl="1"/>
            <a:endParaRPr lang="en-US" altLang="en-US" sz="2000" dirty="0"/>
          </a:p>
          <a:p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Read heavily and critically</a:t>
            </a:r>
          </a:p>
          <a:p>
            <a:endParaRPr lang="en-US" altLang="en-US" sz="2000" dirty="0">
              <a:ea typeface="ＭＳ Ｐゴシック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Think big (out of the box)</a:t>
            </a:r>
          </a:p>
          <a:p>
            <a:pPr lvl="1"/>
            <a:r>
              <a:rPr lang="en-US" altLang="en-US" dirty="0"/>
              <a:t>Do not restrain yourself to tweaks or constraints of today</a:t>
            </a:r>
          </a:p>
          <a:p>
            <a:pPr lvl="1"/>
            <a:r>
              <a:rPr lang="en-US" altLang="en-US" dirty="0"/>
              <a:t>Yet, think about adoption issues</a:t>
            </a:r>
          </a:p>
          <a:p>
            <a:pPr lvl="1"/>
            <a:endParaRPr lang="en-US" altLang="en-US" sz="2000" dirty="0"/>
          </a:p>
          <a:p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Aim high </a:t>
            </a:r>
          </a:p>
          <a:p>
            <a:endParaRPr lang="en-US" altLang="en-US" sz="2000" dirty="0">
              <a:solidFill>
                <a:srgbClr val="0000FF"/>
              </a:solidFill>
              <a:ea typeface="ＭＳ Ｐゴシック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Write and present extremely well</a:t>
            </a:r>
          </a:p>
          <a:p>
            <a:endParaRPr lang="en-US" altLang="en-US" dirty="0">
              <a:ea typeface="ＭＳ Ｐゴシック" charset="-128"/>
            </a:endParaRPr>
          </a:p>
          <a:p>
            <a:endParaRPr lang="en-US" altLang="en-US" dirty="0">
              <a:ea typeface="ＭＳ Ｐゴシック" charset="-128"/>
            </a:endParaRPr>
          </a:p>
          <a:p>
            <a:endParaRPr lang="en-US" altLang="en-US" dirty="0">
              <a:ea typeface="ＭＳ Ｐゴシック" charset="-128"/>
            </a:endParaRPr>
          </a:p>
          <a:p>
            <a:endParaRPr lang="en-US" altLang="en-US" dirty="0">
              <a:ea typeface="ＭＳ Ｐゴシック" charset="-128"/>
            </a:endParaRPr>
          </a:p>
        </p:txBody>
      </p:sp>
      <p:sp>
        <p:nvSpPr>
          <p:cNvPr id="265219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E61F7A-0EE2-D74B-991E-C5050662C51C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2734634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1" name="Picture 2" descr="http://healingtheriftbook.com/wp-content/uploads/2009/08/lamp-po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" t="10181" r="69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6242" name="Straight Connector 4"/>
          <p:cNvCxnSpPr>
            <a:cxnSpLocks noChangeShapeType="1"/>
          </p:cNvCxnSpPr>
          <p:nvPr/>
        </p:nvCxnSpPr>
        <p:spPr bwMode="auto">
          <a:xfrm rot="5400000">
            <a:off x="6735762" y="3886201"/>
            <a:ext cx="146367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TextBox 6"/>
          <p:cNvSpPr txBox="1"/>
          <p:nvPr/>
        </p:nvSpPr>
        <p:spPr>
          <a:xfrm>
            <a:off x="6019800" y="2606675"/>
            <a:ext cx="2814638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Looking here for lost keys</a:t>
            </a:r>
          </a:p>
        </p:txBody>
      </p:sp>
    </p:spTree>
    <p:extLst>
      <p:ext uri="{BB962C8B-B14F-4D97-AF65-F5344CB8AC3E}">
        <p14:creationId xmlns:p14="http://schemas.microsoft.com/office/powerpoint/2010/main" val="1360176342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65" name="Picture 2" descr="http://healingtheriftbook.com/wp-content/uploads/2009/08/lamp-po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" t="10181" r="69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7266" name="Straight Connector 3"/>
          <p:cNvCxnSpPr>
            <a:cxnSpLocks noChangeShapeType="1"/>
          </p:cNvCxnSpPr>
          <p:nvPr/>
        </p:nvCxnSpPr>
        <p:spPr bwMode="auto">
          <a:xfrm rot="5400000">
            <a:off x="183356" y="2423319"/>
            <a:ext cx="14620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TextBox 5"/>
          <p:cNvSpPr txBox="1"/>
          <p:nvPr/>
        </p:nvSpPr>
        <p:spPr>
          <a:xfrm>
            <a:off x="152400" y="1235075"/>
            <a:ext cx="168592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Lost keys here</a:t>
            </a:r>
          </a:p>
        </p:txBody>
      </p:sp>
      <p:cxnSp>
        <p:nvCxnSpPr>
          <p:cNvPr id="267268" name="Straight Connector 4"/>
          <p:cNvCxnSpPr>
            <a:cxnSpLocks noChangeShapeType="1"/>
          </p:cNvCxnSpPr>
          <p:nvPr/>
        </p:nvCxnSpPr>
        <p:spPr bwMode="auto">
          <a:xfrm rot="5400000">
            <a:off x="6735762" y="3886201"/>
            <a:ext cx="146367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TextBox 6"/>
          <p:cNvSpPr txBox="1"/>
          <p:nvPr/>
        </p:nvSpPr>
        <p:spPr>
          <a:xfrm>
            <a:off x="6019800" y="2606675"/>
            <a:ext cx="1519238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Looking here</a:t>
            </a:r>
          </a:p>
        </p:txBody>
      </p:sp>
    </p:spTree>
    <p:extLst>
      <p:ext uri="{BB962C8B-B14F-4D97-AF65-F5344CB8AC3E}">
        <p14:creationId xmlns:p14="http://schemas.microsoft.com/office/powerpoint/2010/main" val="1067238114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289" name="Picture 2" descr="http://img.wallpaperstock.net:81/duck-mid-flight-wallpapers_13762_2560x1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82200" cy="748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29200" y="4983163"/>
            <a:ext cx="313531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Current Architecture Practice</a:t>
            </a:r>
          </a:p>
        </p:txBody>
      </p:sp>
    </p:spTree>
    <p:extLst>
      <p:ext uri="{BB962C8B-B14F-4D97-AF65-F5344CB8AC3E}">
        <p14:creationId xmlns:p14="http://schemas.microsoft.com/office/powerpoint/2010/main" val="2814603142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3" name="Picture 2" descr="http://img.wallpaperstock.net:81/duck-mid-flight-wallpapers_13762_2560x1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82200" cy="748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>
            <a:cxnSpLocks noChangeShapeType="1"/>
          </p:cNvCxnSpPr>
          <p:nvPr/>
        </p:nvCxnSpPr>
        <p:spPr bwMode="auto">
          <a:xfrm>
            <a:off x="1600200" y="2789238"/>
            <a:ext cx="5943600" cy="19192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6220032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B733E-8C17-C849-B2B8-179B774FB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Have Come A Long 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574B1-4F92-7C46-A7D8-0348778CB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30877"/>
            <a:ext cx="8915400" cy="5193723"/>
          </a:xfrm>
        </p:spPr>
        <p:txBody>
          <a:bodyPr/>
          <a:lstStyle/>
          <a:p>
            <a:r>
              <a:rPr lang="en-US" dirty="0"/>
              <a:t>Started from Transistor as the Building Block</a:t>
            </a:r>
          </a:p>
          <a:p>
            <a:r>
              <a:rPr lang="en-US" dirty="0"/>
              <a:t>Logic Design</a:t>
            </a:r>
          </a:p>
          <a:p>
            <a:r>
              <a:rPr lang="en-US" dirty="0"/>
              <a:t>ISA and Microarchitecture</a:t>
            </a:r>
          </a:p>
          <a:p>
            <a:r>
              <a:rPr lang="en-US" dirty="0"/>
              <a:t>Key Execution Paradigms</a:t>
            </a:r>
          </a:p>
          <a:p>
            <a:r>
              <a:rPr lang="en-US" dirty="0"/>
              <a:t>The Memory System</a:t>
            </a:r>
          </a:p>
          <a:p>
            <a:r>
              <a:rPr lang="en-US" dirty="0"/>
              <a:t>Built up to System Software Mechanisms</a:t>
            </a:r>
          </a:p>
          <a:p>
            <a:endParaRPr lang="en-US" dirty="0"/>
          </a:p>
          <a:p>
            <a:r>
              <a:rPr lang="en-US" dirty="0"/>
              <a:t>Takeaway 1: All we covered is real and used in real systems </a:t>
            </a:r>
            <a:r>
              <a:rPr lang="en-US" dirty="0">
                <a:sym typeface="Wingdings" pitchFamily="2" charset="2"/>
              </a:rPr>
              <a:t> increasingly important</a:t>
            </a:r>
            <a:endParaRPr lang="en-US" dirty="0"/>
          </a:p>
          <a:p>
            <a:r>
              <a:rPr lang="en-US" dirty="0"/>
              <a:t>Takeaway 2: Principles we covered apply broadly</a:t>
            </a:r>
          </a:p>
          <a:p>
            <a:r>
              <a:rPr lang="en-US" dirty="0"/>
              <a:t>Takeaway 3: Tradeoff analysis and critical thinking that you are exposed to apply even more broadly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B71B99-349E-D442-89DA-D7D25C4F37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C1075FE-9648-6D48-9A3F-79E0A4971B8D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16498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337" name="Picture 2" descr="http://img.wallpaperstock.net:81/duck-mid-flight-wallpapers_13762_2560x1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82200" cy="748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>
            <a:cxnSpLocks noChangeShapeType="1"/>
          </p:cNvCxnSpPr>
          <p:nvPr/>
        </p:nvCxnSpPr>
        <p:spPr bwMode="auto">
          <a:xfrm>
            <a:off x="1600200" y="2789238"/>
            <a:ext cx="5943600" cy="19192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Straight Connector 3"/>
          <p:cNvCxnSpPr>
            <a:cxnSpLocks noChangeShapeType="1"/>
          </p:cNvCxnSpPr>
          <p:nvPr/>
        </p:nvCxnSpPr>
        <p:spPr bwMode="auto">
          <a:xfrm>
            <a:off x="1295400" y="2789238"/>
            <a:ext cx="6096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 rot="5400000">
            <a:off x="1234281" y="2788444"/>
            <a:ext cx="73183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341" name="Straight Connector 12"/>
          <p:cNvCxnSpPr>
            <a:cxnSpLocks noChangeShapeType="1"/>
          </p:cNvCxnSpPr>
          <p:nvPr/>
        </p:nvCxnSpPr>
        <p:spPr bwMode="auto">
          <a:xfrm rot="5400000">
            <a:off x="1051719" y="3490119"/>
            <a:ext cx="639762" cy="152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342" name="Straight Connector 13"/>
          <p:cNvCxnSpPr>
            <a:cxnSpLocks noChangeShapeType="1"/>
          </p:cNvCxnSpPr>
          <p:nvPr/>
        </p:nvCxnSpPr>
        <p:spPr bwMode="auto">
          <a:xfrm rot="5400000">
            <a:off x="5707856" y="5006182"/>
            <a:ext cx="1004887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343" name="Straight Connector 16"/>
          <p:cNvCxnSpPr>
            <a:cxnSpLocks noChangeShapeType="1"/>
          </p:cNvCxnSpPr>
          <p:nvPr/>
        </p:nvCxnSpPr>
        <p:spPr bwMode="auto">
          <a:xfrm>
            <a:off x="1371600" y="3794125"/>
            <a:ext cx="1524000" cy="5492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344" name="Straight Connector 21"/>
          <p:cNvCxnSpPr>
            <a:cxnSpLocks noChangeShapeType="1"/>
          </p:cNvCxnSpPr>
          <p:nvPr/>
        </p:nvCxnSpPr>
        <p:spPr bwMode="auto">
          <a:xfrm rot="10800000">
            <a:off x="4267200" y="4800600"/>
            <a:ext cx="1828800" cy="6397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TextBox 27"/>
          <p:cNvSpPr txBox="1"/>
          <p:nvPr/>
        </p:nvSpPr>
        <p:spPr>
          <a:xfrm rot="920722">
            <a:off x="2965450" y="4392613"/>
            <a:ext cx="127635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5-10 years</a:t>
            </a:r>
          </a:p>
        </p:txBody>
      </p:sp>
      <p:cxnSp>
        <p:nvCxnSpPr>
          <p:cNvPr id="270346" name="Straight Connector 30"/>
          <p:cNvCxnSpPr>
            <a:cxnSpLocks noChangeShapeType="1"/>
          </p:cNvCxnSpPr>
          <p:nvPr/>
        </p:nvCxnSpPr>
        <p:spPr bwMode="auto">
          <a:xfrm rot="5400000" flipH="1" flipV="1">
            <a:off x="1189037" y="1828801"/>
            <a:ext cx="8223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1066800" y="960438"/>
            <a:ext cx="115887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Aim Here</a:t>
            </a:r>
          </a:p>
        </p:txBody>
      </p:sp>
    </p:spTree>
    <p:extLst>
      <p:ext uri="{BB962C8B-B14F-4D97-AF65-F5344CB8AC3E}">
        <p14:creationId xmlns:p14="http://schemas.microsoft.com/office/powerpoint/2010/main" val="1114029215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1" name="Picture 2" descr="http://img.wallpaperstock.net:81/duck-mid-flight-wallpapers_13762_2560x1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82200" cy="748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>
            <a:cxnSpLocks noChangeShapeType="1"/>
          </p:cNvCxnSpPr>
          <p:nvPr/>
        </p:nvCxnSpPr>
        <p:spPr bwMode="auto">
          <a:xfrm>
            <a:off x="1600200" y="2789238"/>
            <a:ext cx="5943600" cy="19192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71363" name="Group 17"/>
          <p:cNvGrpSpPr>
            <a:grpSpLocks/>
          </p:cNvGrpSpPr>
          <p:nvPr/>
        </p:nvGrpSpPr>
        <p:grpSpPr bwMode="auto">
          <a:xfrm>
            <a:off x="1295400" y="2422525"/>
            <a:ext cx="609600" cy="731838"/>
            <a:chOff x="1295400" y="2019300"/>
            <a:chExt cx="609600" cy="609600"/>
          </a:xfrm>
        </p:grpSpPr>
        <p:cxnSp>
          <p:nvCxnSpPr>
            <p:cNvPr id="4" name="Straight Connector 3"/>
            <p:cNvCxnSpPr>
              <a:cxnSpLocks noChangeShapeType="1"/>
            </p:cNvCxnSpPr>
            <p:nvPr/>
          </p:nvCxnSpPr>
          <p:spPr bwMode="auto">
            <a:xfrm>
              <a:off x="1295400" y="2324100"/>
              <a:ext cx="60960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Straight Connector 6"/>
            <p:cNvCxnSpPr>
              <a:cxnSpLocks noChangeShapeType="1"/>
            </p:cNvCxnSpPr>
            <p:nvPr/>
          </p:nvCxnSpPr>
          <p:spPr bwMode="auto">
            <a:xfrm rot="5400000">
              <a:off x="1295400" y="2324100"/>
              <a:ext cx="60960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271364" name="Straight Connector 12"/>
          <p:cNvCxnSpPr>
            <a:cxnSpLocks noChangeShapeType="1"/>
          </p:cNvCxnSpPr>
          <p:nvPr/>
        </p:nvCxnSpPr>
        <p:spPr bwMode="auto">
          <a:xfrm rot="5400000">
            <a:off x="1051719" y="3490119"/>
            <a:ext cx="639762" cy="152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1365" name="Straight Connector 13"/>
          <p:cNvCxnSpPr>
            <a:cxnSpLocks noChangeShapeType="1"/>
          </p:cNvCxnSpPr>
          <p:nvPr/>
        </p:nvCxnSpPr>
        <p:spPr bwMode="auto">
          <a:xfrm rot="5400000">
            <a:off x="5707856" y="5006182"/>
            <a:ext cx="1004887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1366" name="Straight Connector 16"/>
          <p:cNvCxnSpPr>
            <a:cxnSpLocks noChangeShapeType="1"/>
          </p:cNvCxnSpPr>
          <p:nvPr/>
        </p:nvCxnSpPr>
        <p:spPr bwMode="auto">
          <a:xfrm>
            <a:off x="1371600" y="3794125"/>
            <a:ext cx="1524000" cy="5492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1367" name="Straight Connector 21"/>
          <p:cNvCxnSpPr>
            <a:cxnSpLocks noChangeShapeType="1"/>
          </p:cNvCxnSpPr>
          <p:nvPr/>
        </p:nvCxnSpPr>
        <p:spPr bwMode="auto">
          <a:xfrm rot="10800000">
            <a:off x="4267200" y="4800600"/>
            <a:ext cx="1828800" cy="6397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TextBox 27"/>
          <p:cNvSpPr txBox="1"/>
          <p:nvPr/>
        </p:nvSpPr>
        <p:spPr>
          <a:xfrm rot="920722">
            <a:off x="2965450" y="4392613"/>
            <a:ext cx="127635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5-10 years</a:t>
            </a:r>
          </a:p>
        </p:txBody>
      </p:sp>
      <p:cxnSp>
        <p:nvCxnSpPr>
          <p:cNvPr id="271369" name="Straight Connector 30"/>
          <p:cNvCxnSpPr>
            <a:cxnSpLocks noChangeShapeType="1"/>
          </p:cNvCxnSpPr>
          <p:nvPr/>
        </p:nvCxnSpPr>
        <p:spPr bwMode="auto">
          <a:xfrm rot="5400000" flipH="1" flipV="1">
            <a:off x="1189037" y="1828801"/>
            <a:ext cx="8223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1676400" y="228600"/>
            <a:ext cx="18907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Enable this point</a:t>
            </a:r>
          </a:p>
        </p:txBody>
      </p:sp>
      <p:cxnSp>
        <p:nvCxnSpPr>
          <p:cNvPr id="15" name="Straight Connector 14"/>
          <p:cNvCxnSpPr>
            <a:cxnSpLocks noChangeShapeType="1"/>
          </p:cNvCxnSpPr>
          <p:nvPr/>
        </p:nvCxnSpPr>
        <p:spPr bwMode="auto">
          <a:xfrm>
            <a:off x="1524000" y="868363"/>
            <a:ext cx="6172200" cy="3932237"/>
          </a:xfrm>
          <a:prstGeom prst="line">
            <a:avLst/>
          </a:prstGeom>
          <a:noFill/>
          <a:ln w="25400">
            <a:solidFill>
              <a:srgbClr val="008000"/>
            </a:solidFill>
            <a:prstDash val="dash"/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71372" name="Group 18"/>
          <p:cNvGrpSpPr>
            <a:grpSpLocks/>
          </p:cNvGrpSpPr>
          <p:nvPr/>
        </p:nvGrpSpPr>
        <p:grpSpPr bwMode="auto">
          <a:xfrm>
            <a:off x="1219200" y="411163"/>
            <a:ext cx="609600" cy="731837"/>
            <a:chOff x="1295400" y="2019300"/>
            <a:chExt cx="609600" cy="609600"/>
          </a:xfrm>
        </p:grpSpPr>
        <p:cxnSp>
          <p:nvCxnSpPr>
            <p:cNvPr id="20" name="Straight Connector 19"/>
            <p:cNvCxnSpPr>
              <a:cxnSpLocks noChangeShapeType="1"/>
            </p:cNvCxnSpPr>
            <p:nvPr/>
          </p:nvCxnSpPr>
          <p:spPr bwMode="auto">
            <a:xfrm>
              <a:off x="1295400" y="2324100"/>
              <a:ext cx="609600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Straight Connector 20"/>
            <p:cNvCxnSpPr>
              <a:cxnSpLocks noChangeShapeType="1"/>
            </p:cNvCxnSpPr>
            <p:nvPr/>
          </p:nvCxnSpPr>
          <p:spPr bwMode="auto">
            <a:xfrm rot="5400000">
              <a:off x="1295400" y="2324100"/>
              <a:ext cx="609600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765055851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The Research Formula</a:t>
            </a:r>
          </a:p>
        </p:txBody>
      </p:sp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2320925" y="2651125"/>
          <a:ext cx="3673475" cy="144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1892" name="Equation" r:id="rId3" imgW="1205245" imgH="394404" progId="Equation.3">
                  <p:embed/>
                </p:oleObj>
              </mc:Choice>
              <mc:Fallback>
                <p:oleObj name="Equation" r:id="rId3" imgW="1205245" imgH="394404" progId="Equation.3">
                  <p:embed/>
                  <p:pic>
                    <p:nvPicPr>
                      <p:cNvPr id="12800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0925" y="2651125"/>
                        <a:ext cx="3673475" cy="144145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4651106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1417638"/>
            <a:ext cx="81534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ＭＳ Ｐゴシック" pitchFamily="-110" charset="-128"/>
              </a:rPr>
              <a:t>Reward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ＭＳ Ｐゴシック" pitchFamily="-11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+mn-cs"/>
              </a:rPr>
              <a:t>If you are wildly successful, what difference will it make?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29026" name="Object 5"/>
          <p:cNvGraphicFramePr>
            <a:graphicFrameLocks noChangeAspect="1"/>
          </p:cNvGraphicFramePr>
          <p:nvPr/>
        </p:nvGraphicFramePr>
        <p:xfrm>
          <a:off x="0" y="5418138"/>
          <a:ext cx="3673475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916" name="Equation" r:id="rId3" imgW="1205245" imgH="394404" progId="Equation.3">
                  <p:embed/>
                </p:oleObj>
              </mc:Choice>
              <mc:Fallback>
                <p:oleObj name="Equation" r:id="rId3" imgW="1205245" imgH="394404" progId="Equation.3">
                  <p:embed/>
                  <p:pic>
                    <p:nvPicPr>
                      <p:cNvPr id="12902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8138"/>
                        <a:ext cx="3673475" cy="143986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4895581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1417638"/>
            <a:ext cx="81534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ＭＳ Ｐゴシック" pitchFamily="-110" charset="-128"/>
              </a:rPr>
              <a:t>Effort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ＭＳ Ｐゴシック" pitchFamily="-11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+mn-cs"/>
              </a:rPr>
              <a:t>Learn as much as possible with as little work as possible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30050" name="Object 5"/>
          <p:cNvGraphicFramePr>
            <a:graphicFrameLocks noChangeAspect="1"/>
          </p:cNvGraphicFramePr>
          <p:nvPr/>
        </p:nvGraphicFramePr>
        <p:xfrm>
          <a:off x="0" y="5418138"/>
          <a:ext cx="3673475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40" name="Equation" r:id="rId3" imgW="1205245" imgH="394404" progId="Equation.3">
                  <p:embed/>
                </p:oleObj>
              </mc:Choice>
              <mc:Fallback>
                <p:oleObj name="Equation" r:id="rId3" imgW="1205245" imgH="394404" progId="Equation.3">
                  <p:embed/>
                  <p:pic>
                    <p:nvPicPr>
                      <p:cNvPr id="13005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8138"/>
                        <a:ext cx="3673475" cy="143986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3804154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1417638"/>
            <a:ext cx="8153400" cy="2862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ＭＳ Ｐゴシック" pitchFamily="-110" charset="-128"/>
              </a:rPr>
              <a:t>Effort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ＭＳ Ｐゴシック" pitchFamily="-11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+mn-cs"/>
              </a:rPr>
              <a:t>Do the minimum analysis and experimentation necessary to make a point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31074" name="Object 5"/>
          <p:cNvGraphicFramePr>
            <a:graphicFrameLocks noChangeAspect="1"/>
          </p:cNvGraphicFramePr>
          <p:nvPr/>
        </p:nvGraphicFramePr>
        <p:xfrm>
          <a:off x="0" y="5418138"/>
          <a:ext cx="3673475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64" name="Equation" r:id="rId3" imgW="1205245" imgH="394404" progId="Equation.3">
                  <p:embed/>
                </p:oleObj>
              </mc:Choice>
              <mc:Fallback>
                <p:oleObj name="Equation" r:id="rId3" imgW="1205245" imgH="394404" progId="Equation.3">
                  <p:embed/>
                  <p:pic>
                    <p:nvPicPr>
                      <p:cNvPr id="13107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8138"/>
                        <a:ext cx="3673475" cy="143986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215933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9600" y="1417638"/>
            <a:ext cx="5791200" cy="2862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ＭＳ Ｐゴシック" pitchFamily="-110" charset="-128"/>
              </a:rPr>
              <a:t>Research is a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ＭＳ Ｐゴシック" pitchFamily="-110" charset="-128"/>
              </a:rPr>
              <a:t>hunt for insight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1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ＭＳ Ｐゴシック" pitchFamily="-11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+mn-cs"/>
              </a:rPr>
              <a:t>Need to get off the beaten path to find new insights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72386" name="Picture 2" descr="http://sabalolodge.com/blog/wp-content/uploads/2009/11/Resplendent_Quetz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228600"/>
            <a:ext cx="2409825" cy="630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6777990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Recommended Talk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Bill Dally, </a:t>
            </a:r>
            <a:r>
              <a:rPr lang="en-US" altLang="en-US">
                <a:ea typeface="ＭＳ Ｐゴシック" charset="-128"/>
                <a:hlinkClick r:id="rId2"/>
              </a:rPr>
              <a:t>Moving the needle: Effective Computer Architecture Research in Academy and Industry</a:t>
            </a:r>
            <a:endParaRPr lang="en-US" altLang="en-US">
              <a:ea typeface="ＭＳ Ｐゴシック" charset="-128"/>
            </a:endParaRPr>
          </a:p>
          <a:p>
            <a:pPr>
              <a:buFont typeface="Wingdings" charset="2"/>
              <a:buNone/>
            </a:pPr>
            <a:r>
              <a:rPr lang="en-US" altLang="en-US">
                <a:ea typeface="ＭＳ Ｐゴシック" charset="-128"/>
              </a:rPr>
              <a:t>    ISCA 2010 Keynote Talk.</a:t>
            </a:r>
          </a:p>
          <a:p>
            <a:pPr>
              <a:buFont typeface="Wingdings" charset="2"/>
              <a:buNone/>
            </a:pPr>
            <a:endParaRPr lang="en-US" altLang="en-US">
              <a:ea typeface="ＭＳ Ｐゴシック" charset="-128"/>
            </a:endParaRPr>
          </a:p>
          <a:p>
            <a:r>
              <a:rPr lang="en-US" altLang="en-US">
                <a:ea typeface="ＭＳ Ｐゴシック" charset="-128"/>
              </a:rPr>
              <a:t>Acknowledgment: Past few slides are from this talk</a:t>
            </a:r>
          </a:p>
        </p:txBody>
      </p:sp>
      <p:sp>
        <p:nvSpPr>
          <p:cNvPr id="132099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31A26-3448-0F4F-AA83-3A3044BFF3B2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267200"/>
            <a:ext cx="15843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163" y="3657600"/>
            <a:ext cx="5202237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18332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More Good Advice</a:t>
            </a:r>
          </a:p>
        </p:txBody>
      </p:sp>
      <p:sp>
        <p:nvSpPr>
          <p:cNvPr id="27341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791334-5490-C143-91A0-F4BA3D8D67B7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213" y="990600"/>
            <a:ext cx="2719387" cy="383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00200" y="4999038"/>
            <a:ext cx="61722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t>“The purpose of computing is insight, not numbers”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t>Richard Hamming</a:t>
            </a:r>
            <a:endParaRPr kumimoji="0" lang="en-US" altLang="en-US" sz="3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06996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itle 4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charset="-128"/>
              </a:rPr>
              <a:t>Some Personal Examples</a:t>
            </a:r>
          </a:p>
        </p:txBody>
      </p:sp>
      <p:sp>
        <p:nvSpPr>
          <p:cNvPr id="79874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Wingdings" charset="2"/>
              <a:buNone/>
            </a:pPr>
            <a:endParaRPr lang="en-US" altLang="en-US">
              <a:ea typeface="ＭＳ Ｐゴシック" charset="-128"/>
            </a:endParaRPr>
          </a:p>
        </p:txBody>
      </p:sp>
      <p:sp>
        <p:nvSpPr>
          <p:cNvPr id="7987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95CA4-27D6-D34D-816A-255A50A559B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851512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Title 1">
            <a:extLst>
              <a:ext uri="{FF2B5EF4-FFF2-40B4-BE49-F238E27FC236}">
                <a16:creationId xmlns:a16="http://schemas.microsoft.com/office/drawing/2014/main" id="{89BCADC6-5A1D-3D42-BCEC-C29CFD3A6A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Transformation Hierarchy</a:t>
            </a:r>
          </a:p>
        </p:txBody>
      </p:sp>
      <p:sp>
        <p:nvSpPr>
          <p:cNvPr id="214018" name="Content Placeholder 2">
            <a:extLst>
              <a:ext uri="{FF2B5EF4-FFF2-40B4-BE49-F238E27FC236}">
                <a16:creationId xmlns:a16="http://schemas.microsoft.com/office/drawing/2014/main" id="{A6BB7976-7BF0-A945-A6C9-87C19215CD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143421-902F-384F-ABA1-929790CAF4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64BD58-0E59-E14C-B64C-2A4806118A4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502928C3-000A-F044-ACC5-B60E85958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8025" y="369093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Micro-architecture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35F05687-9133-184E-B9D3-DD416F934F3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3319463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SW/HW Interface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CB8D8631-648F-2742-9667-5D547AA4F4D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265430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D0970D3A-6592-C349-B8B3-3D1C0436563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228282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82AF60D7-43DB-9343-8FE2-B01A032F8A8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1916113"/>
            <a:ext cx="2043113" cy="366712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6A45C8FE-6D7B-C74C-B85D-98B87E1B6A3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4064000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4C6F3039-CC5D-8645-937C-B0F66DA58E5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443547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6774A29A-BAEE-E74F-BBBD-1696AF4ED94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2997200"/>
            <a:ext cx="2041525" cy="3270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System Software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098A023B-3EE8-DD44-9373-AB03EF253E9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864769" y="2537619"/>
            <a:ext cx="792162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Text Box 23">
            <a:extLst>
              <a:ext uri="{FF2B5EF4-FFF2-40B4-BE49-F238E27FC236}">
                <a16:creationId xmlns:a16="http://schemas.microsoft.com/office/drawing/2014/main" id="{EC2B3F05-8E41-824F-8BF6-7A5FB7B8BD1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9613" y="4791075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39E265-D35A-4D4B-9C3C-6EBFB9D609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3357563"/>
            <a:ext cx="312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Architecture (narrow view)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1F1F8D82-0495-6246-A63F-187D1D57BF0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140075" y="2393951"/>
            <a:ext cx="2232025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6D1680A-D792-7C42-8363-49EACAC58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1750" y="3284538"/>
            <a:ext cx="312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Architecture (expanded view)</a:t>
            </a:r>
            <a:endParaRPr kumimoji="0" lang="en-US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12493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5" grpId="1"/>
      <p:bldP spid="16" grpId="0" animBg="1"/>
      <p:bldP spid="1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Title 1">
            <a:extLst>
              <a:ext uri="{FF2B5EF4-FFF2-40B4-BE49-F238E27FC236}">
                <a16:creationId xmlns:a16="http://schemas.microsoft.com/office/drawing/2014/main" id="{0DF95D71-4717-9641-A2B1-944FC90328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Brief Self Introduction</a:t>
            </a: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9CD130D2-C623-7247-B0C8-1800F218DB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1196752"/>
            <a:ext cx="9144000" cy="5194300"/>
          </a:xfrm>
        </p:spPr>
        <p:txBody>
          <a:bodyPr/>
          <a:lstStyle/>
          <a:p>
            <a:r>
              <a:rPr lang="en-US" altLang="en-US" sz="2200" dirty="0">
                <a:ea typeface="ＭＳ Ｐゴシック" panose="020B0600070205080204" pitchFamily="34" charset="-128"/>
              </a:rPr>
              <a:t>Onur Mutlu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Full Professor @ ETH Zurich CS, since September 2015 (officially May 2016)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Strecker Professor @ Carnegie Mellon University ECE/CS, 2009-2016, 2016-…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PhD from UT-Austin, worked at Google, VMware, Microsoft Research, Intel, AMD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2"/>
              </a:rPr>
              <a:t>https://people.inf.ethz.ch/omutlu/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3"/>
              </a:rPr>
              <a:t>omutlu@gmail.com</a:t>
            </a:r>
            <a:r>
              <a:rPr lang="en-US" altLang="en-US" sz="1800" dirty="0">
                <a:ea typeface="ＭＳ Ｐゴシック" panose="020B0600070205080204" pitchFamily="34" charset="-128"/>
              </a:rPr>
              <a:t> (Best way to reach me)</a:t>
            </a:r>
          </a:p>
          <a:p>
            <a:pPr lvl="1"/>
            <a:r>
              <a:rPr lang="en-US" sz="1800" dirty="0">
                <a:latin typeface="Tahoma" charset="0"/>
                <a:ea typeface="ＭＳ Ｐゴシック" charset="0"/>
                <a:hlinkClick r:id="rId4"/>
              </a:rPr>
              <a:t>https://people.inf.ethz.ch/omutlu/projects.htm</a:t>
            </a:r>
            <a:r>
              <a:rPr lang="en-US" sz="1800" dirty="0">
                <a:latin typeface="Tahoma" charset="0"/>
                <a:ea typeface="ＭＳ Ｐゴシック" charset="0"/>
              </a:rPr>
              <a:t> </a:t>
            </a:r>
            <a:endParaRPr lang="en-US" altLang="en-US" sz="10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sz="22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Research and Teaching in:</a:t>
            </a:r>
            <a:endParaRPr lang="en-US" altLang="en-US" sz="22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Computer architecture, computer systems, hardware security, bioinformatics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Memory and storage systems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 security, safety, predictability; fault tolerance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Hardware/software cooperation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Architectures for bioinformatics, health, medicine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New computation, communication, storage paradigms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… 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99011" name="Slide Number Placeholder 3">
            <a:extLst>
              <a:ext uri="{FF2B5EF4-FFF2-40B4-BE49-F238E27FC236}">
                <a16:creationId xmlns:a16="http://schemas.microsoft.com/office/drawing/2014/main" id="{382C1846-515D-6048-9FA0-627CDD03DE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F3043E-DAD2-F347-A0C9-60754FCE566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99012" name="Picture 1">
            <a:extLst>
              <a:ext uri="{FF2B5EF4-FFF2-40B4-BE49-F238E27FC236}">
                <a16:creationId xmlns:a16="http://schemas.microsoft.com/office/drawing/2014/main" id="{EDA8380A-00B6-2F46-A5D1-F19A2EE594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0"/>
            <a:ext cx="1270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798517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719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SAFARI Group Members @ ETH Zurich</a:t>
            </a:r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0F304-EB81-1C45-9F43-338BF2D95059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F330C3-30FC-7C43-9A2E-B56202627D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969" y="2746888"/>
            <a:ext cx="1080000" cy="1474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D5AEBD-3C24-AB4F-B882-26A30D1D0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51" y="987497"/>
            <a:ext cx="1080000" cy="14106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BB1335-85ED-5F4E-BB4A-330702F7D5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409" y="4626508"/>
            <a:ext cx="1195834" cy="137414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3595177-EB60-EB4A-B007-CB449B722A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697" y="2743417"/>
            <a:ext cx="1194405" cy="14819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27987E3-22B5-C048-ADE7-E859D5AE82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619" y="2779288"/>
            <a:ext cx="1080000" cy="14418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F641015-6A52-4749-999E-04C7B59C175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471" y="2811688"/>
            <a:ext cx="1080000" cy="14094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67FAD51-138C-EE44-8D66-04DAECA480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7" y="2811688"/>
            <a:ext cx="1080000" cy="14094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65338EE-B0E1-BA4B-A632-03549DA0F14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452" y="4616776"/>
            <a:ext cx="1043840" cy="139247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DA129E6-5680-164E-8C07-DDE7CE77C7B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978" y="4626327"/>
            <a:ext cx="1080000" cy="138292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A462A6A-09F2-934E-B78D-AD172343BA4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951" y="1010454"/>
            <a:ext cx="1080000" cy="138771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5D6D3E3-8635-8F43-BC28-33CF545E424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045" y="2811688"/>
            <a:ext cx="1080000" cy="14094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4B5752C-65E5-7C42-ACDA-09AF0EB9869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5331" y="4626327"/>
            <a:ext cx="1224078" cy="138292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7C0EDF4-3D6D-E747-B4F5-5C16163E4BF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634934"/>
            <a:ext cx="1080000" cy="136571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FE3C834-449F-F34B-9F04-A42388F7C85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951" y="991749"/>
            <a:ext cx="1080000" cy="1406415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B0E31856-53C8-6449-B8E5-951C0B578981}"/>
              </a:ext>
            </a:extLst>
          </p:cNvPr>
          <p:cNvSpPr txBox="1"/>
          <p:nvPr/>
        </p:nvSpPr>
        <p:spPr>
          <a:xfrm>
            <a:off x="251520" y="2367413"/>
            <a:ext cx="10567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Dr. Mohammed</a:t>
            </a:r>
            <a:b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Alser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C34098C-DD78-814B-A4EF-2C29E8252CC5}"/>
              </a:ext>
            </a:extLst>
          </p:cNvPr>
          <p:cNvSpPr txBox="1"/>
          <p:nvPr/>
        </p:nvSpPr>
        <p:spPr>
          <a:xfrm>
            <a:off x="1552053" y="2380818"/>
            <a:ext cx="615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Dr. Lois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Orosa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F0F5416-843D-2E46-94EF-4551098DB3E2}"/>
              </a:ext>
            </a:extLst>
          </p:cNvPr>
          <p:cNvSpPr txBox="1"/>
          <p:nvPr/>
        </p:nvSpPr>
        <p:spPr>
          <a:xfrm>
            <a:off x="2531186" y="2380818"/>
            <a:ext cx="8178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Dr.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Yaohua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Wang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F7BCE28-8088-9342-868C-1520E1AC388C}"/>
              </a:ext>
            </a:extLst>
          </p:cNvPr>
          <p:cNvSpPr txBox="1"/>
          <p:nvPr/>
        </p:nvSpPr>
        <p:spPr>
          <a:xfrm>
            <a:off x="188507" y="4181018"/>
            <a:ext cx="8739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Jeremie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Kim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BA1E33F-6BF0-0141-BDBA-41E79F6E156D}"/>
              </a:ext>
            </a:extLst>
          </p:cNvPr>
          <p:cNvSpPr txBox="1"/>
          <p:nvPr/>
        </p:nvSpPr>
        <p:spPr>
          <a:xfrm>
            <a:off x="1223187" y="4190891"/>
            <a:ext cx="9845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Hasan Hassan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137B8E-C2A7-F34E-AA11-BB35847D6319}"/>
              </a:ext>
            </a:extLst>
          </p:cNvPr>
          <p:cNvSpPr txBox="1"/>
          <p:nvPr/>
        </p:nvSpPr>
        <p:spPr>
          <a:xfrm>
            <a:off x="2407932" y="4190891"/>
            <a:ext cx="8996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Minesh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Patel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DBF4655-CEC4-9949-8080-8F9B5E0DD71E}"/>
              </a:ext>
            </a:extLst>
          </p:cNvPr>
          <p:cNvSpPr txBox="1"/>
          <p:nvPr/>
        </p:nvSpPr>
        <p:spPr>
          <a:xfrm>
            <a:off x="3521717" y="4190891"/>
            <a:ext cx="8322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Ivan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Puddu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8C7C340-E674-1745-B3A1-AADA148C225F}"/>
              </a:ext>
            </a:extLst>
          </p:cNvPr>
          <p:cNvSpPr txBox="1"/>
          <p:nvPr/>
        </p:nvSpPr>
        <p:spPr>
          <a:xfrm>
            <a:off x="5666575" y="4190891"/>
            <a:ext cx="9380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Giray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Yaglikci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D1724F0-4982-AF43-B217-88B3A4A7914A}"/>
              </a:ext>
            </a:extLst>
          </p:cNvPr>
          <p:cNvSpPr txBox="1"/>
          <p:nvPr/>
        </p:nvSpPr>
        <p:spPr>
          <a:xfrm>
            <a:off x="6962045" y="4190891"/>
            <a:ext cx="7954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Can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Firtina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40466D1-8B9A-B142-B2AD-B59292E46FAB}"/>
              </a:ext>
            </a:extLst>
          </p:cNvPr>
          <p:cNvSpPr txBox="1"/>
          <p:nvPr/>
        </p:nvSpPr>
        <p:spPr>
          <a:xfrm>
            <a:off x="8145376" y="4181018"/>
            <a:ext cx="805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Geraldo F.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de Oliveira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7AF522B-0F11-0645-9FE7-1A16BD6FC267}"/>
              </a:ext>
            </a:extLst>
          </p:cNvPr>
          <p:cNvSpPr txBox="1"/>
          <p:nvPr/>
        </p:nvSpPr>
        <p:spPr>
          <a:xfrm>
            <a:off x="166300" y="5991091"/>
            <a:ext cx="9829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Nika Mansouri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944725C-8B06-D64F-8FE8-64C36851BDE7}"/>
              </a:ext>
            </a:extLst>
          </p:cNvPr>
          <p:cNvSpPr txBox="1"/>
          <p:nvPr/>
        </p:nvSpPr>
        <p:spPr>
          <a:xfrm>
            <a:off x="1201779" y="5991091"/>
            <a:ext cx="10919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Skanda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Koppula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5F2A0DF-3140-5B44-8E29-47953BCD21C9}"/>
              </a:ext>
            </a:extLst>
          </p:cNvPr>
          <p:cNvSpPr txBox="1"/>
          <p:nvPr/>
        </p:nvSpPr>
        <p:spPr>
          <a:xfrm>
            <a:off x="2409773" y="5991091"/>
            <a:ext cx="96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Konstantinos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Kanellopoulos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EAA4EAB-EC0B-1E47-92D8-F5AFC71C5BA8}"/>
              </a:ext>
            </a:extLst>
          </p:cNvPr>
          <p:cNvSpPr txBox="1"/>
          <p:nvPr/>
        </p:nvSpPr>
        <p:spPr>
          <a:xfrm>
            <a:off x="3542658" y="6009254"/>
            <a:ext cx="9364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Nisa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Bostanci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13E170F-1CB4-7C4D-A59A-010917753ECE}"/>
              </a:ext>
            </a:extLst>
          </p:cNvPr>
          <p:cNvSpPr txBox="1"/>
          <p:nvPr/>
        </p:nvSpPr>
        <p:spPr>
          <a:xfrm>
            <a:off x="4706254" y="5991091"/>
            <a:ext cx="9957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Ataberk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Olgun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32295A3-5F7B-5F43-9181-1BEE72DB19A3}"/>
              </a:ext>
            </a:extLst>
          </p:cNvPr>
          <p:cNvSpPr txBox="1"/>
          <p:nvPr/>
        </p:nvSpPr>
        <p:spPr>
          <a:xfrm>
            <a:off x="4835770" y="1010454"/>
            <a:ext cx="3078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4 Post-doctoral Researchers 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E02293D-341E-BB48-9EF5-CA2DDBDCCB45}"/>
              </a:ext>
            </a:extLst>
          </p:cNvPr>
          <p:cNvSpPr txBox="1"/>
          <p:nvPr/>
        </p:nvSpPr>
        <p:spPr>
          <a:xfrm>
            <a:off x="4845837" y="1397693"/>
            <a:ext cx="3007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8 PhD Students + 4 at CMU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714718F-7924-2A4C-BBF8-23AA710090E9}"/>
              </a:ext>
            </a:extLst>
          </p:cNvPr>
          <p:cNvSpPr txBox="1"/>
          <p:nvPr/>
        </p:nvSpPr>
        <p:spPr>
          <a:xfrm>
            <a:off x="4835770" y="1763523"/>
            <a:ext cx="1110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5 Interns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548752D-74FC-1B42-94E1-504EC3667519}"/>
              </a:ext>
            </a:extLst>
          </p:cNvPr>
          <p:cNvSpPr txBox="1"/>
          <p:nvPr/>
        </p:nvSpPr>
        <p:spPr>
          <a:xfrm>
            <a:off x="4716016" y="2116290"/>
            <a:ext cx="418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15 Master’s and Bachelor’s Researchers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81765CEA-AB42-4B4D-A55D-764B75B5DB2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980" y="2755932"/>
            <a:ext cx="1124086" cy="1465155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DF4E247C-AB71-D148-9D37-8CEFC6D7CBB7}"/>
              </a:ext>
            </a:extLst>
          </p:cNvPr>
          <p:cNvSpPr txBox="1"/>
          <p:nvPr/>
        </p:nvSpPr>
        <p:spPr>
          <a:xfrm>
            <a:off x="4470390" y="4190891"/>
            <a:ext cx="11737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Lukas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Breitwieser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658FAD-7651-EC48-BBDC-A79578C9D82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951" y="991749"/>
            <a:ext cx="1054195" cy="1405593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E44B3A37-4A7D-CD41-8FC8-F29E0B5AD2A5}"/>
              </a:ext>
            </a:extLst>
          </p:cNvPr>
          <p:cNvSpPr txBox="1"/>
          <p:nvPr/>
        </p:nvSpPr>
        <p:spPr>
          <a:xfrm>
            <a:off x="3573577" y="2356862"/>
            <a:ext cx="902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Dr. Juan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Gómez-Luna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078CD7-994B-CA49-8D42-F55F50CF070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653" y="4619643"/>
            <a:ext cx="1161611" cy="1381786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76087194-440A-7345-BCD3-457EBA7A07D2}"/>
              </a:ext>
            </a:extLst>
          </p:cNvPr>
          <p:cNvSpPr txBox="1"/>
          <p:nvPr/>
        </p:nvSpPr>
        <p:spPr>
          <a:xfrm>
            <a:off x="5892291" y="6009253"/>
            <a:ext cx="1069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Rokneddin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Azizi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DEE50CB-DBB5-AB4D-AB28-146380833A6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54" y="4606748"/>
            <a:ext cx="1089765" cy="1392477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69DC9FE5-2128-EC4C-AE8A-2D236359ABF9}"/>
              </a:ext>
            </a:extLst>
          </p:cNvPr>
          <p:cNvSpPr txBox="1"/>
          <p:nvPr/>
        </p:nvSpPr>
        <p:spPr>
          <a:xfrm>
            <a:off x="7114357" y="5996066"/>
            <a:ext cx="7473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Christina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Giannoula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5ACD27-CB54-9D4E-88C9-4072A0992E2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520" y="4602471"/>
            <a:ext cx="1076619" cy="1406782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FC845C53-C9FF-EC41-9725-50F252D55010}"/>
              </a:ext>
            </a:extLst>
          </p:cNvPr>
          <p:cNvSpPr txBox="1"/>
          <p:nvPr/>
        </p:nvSpPr>
        <p:spPr>
          <a:xfrm>
            <a:off x="8264974" y="5984137"/>
            <a:ext cx="7521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Taha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Shahroodi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0B589FCE-591B-2F48-BB5B-42A2635390C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435" y="2747688"/>
            <a:ext cx="1110123" cy="1481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35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400" dirty="0"/>
              <a:t>Teaching: Accelerated Memory Course (~6.5 hours)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610600" cy="5123656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ACACES 2018 </a:t>
            </a:r>
          </a:p>
          <a:p>
            <a:pPr lvl="1"/>
            <a:r>
              <a:rPr lang="en-US" dirty="0"/>
              <a:t>Memory Systems and Memory-Centric Computing Systems</a:t>
            </a:r>
          </a:p>
          <a:p>
            <a:pPr lvl="1"/>
            <a:r>
              <a:rPr lang="en-US" dirty="0"/>
              <a:t>Taught by Onur Mutlu July 9-13, 2018</a:t>
            </a:r>
          </a:p>
          <a:p>
            <a:pPr lvl="1"/>
            <a:r>
              <a:rPr lang="en-US" dirty="0"/>
              <a:t>~6.5 hours of lectures</a:t>
            </a:r>
          </a:p>
          <a:p>
            <a:endParaRPr lang="en-US" dirty="0">
              <a:solidFill>
                <a:srgbClr val="0000FF"/>
              </a:solidFill>
            </a:endParaRPr>
          </a:p>
          <a:p>
            <a:r>
              <a:rPr lang="en-US" dirty="0">
                <a:solidFill>
                  <a:srgbClr val="0000FF"/>
                </a:solidFill>
              </a:rPr>
              <a:t>Website for the Course including Videos, Slides, Papers</a:t>
            </a:r>
          </a:p>
          <a:p>
            <a:pPr lvl="1"/>
            <a:r>
              <a:rPr lang="en-US" dirty="0">
                <a:hlinkClick r:id="rId2"/>
              </a:rPr>
              <a:t>https://people.inf.ethz.ch/omutlu/acaces2018.html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3"/>
              </a:rPr>
              <a:t>https://www.youtube.com/playlist?list=PL5Q2soXY2Zi-HXxomthrpDpMJm05P6J9x</a:t>
            </a:r>
            <a:r>
              <a:rPr lang="en-US" dirty="0"/>
              <a:t> </a:t>
            </a:r>
          </a:p>
          <a:p>
            <a:pPr lvl="1"/>
            <a:endParaRPr lang="en-US" dirty="0">
              <a:hlinkClick r:id="rId4"/>
            </a:endParaRPr>
          </a:p>
          <a:p>
            <a:r>
              <a:rPr lang="en-US" dirty="0">
                <a:solidFill>
                  <a:srgbClr val="0000FF"/>
                </a:solidFill>
              </a:rPr>
              <a:t>All Papers are at:</a:t>
            </a:r>
          </a:p>
          <a:p>
            <a:pPr lvl="1"/>
            <a:r>
              <a:rPr lang="en-US" dirty="0">
                <a:hlinkClick r:id="rId4"/>
              </a:rPr>
              <a:t>https://people.inf.ethz.ch/omutlu/projects.htm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Final lecture notes and readings (for all topics)</a:t>
            </a:r>
          </a:p>
          <a:p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0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0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2200982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8C943D-8B9A-0F4C-AC3B-0963455A1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Teaching: Online Courses and Lectures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B365C-5982-734D-8270-85D4662823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52736"/>
            <a:ext cx="8915400" cy="5195664"/>
          </a:xfrm>
        </p:spPr>
        <p:txBody>
          <a:bodyPr/>
          <a:lstStyle/>
          <a:p>
            <a:r>
              <a:rPr lang="en-US" b="1" dirty="0">
                <a:hlinkClick r:id="rId2"/>
              </a:rPr>
              <a:t>Freshman Digital Circuits and Computer Architecture Course Lecture Videos</a:t>
            </a:r>
            <a:r>
              <a:rPr lang="en-US" b="1" dirty="0"/>
              <a:t> (</a:t>
            </a:r>
            <a:r>
              <a:rPr lang="en-US" b="1" dirty="0">
                <a:hlinkClick r:id="rId3"/>
              </a:rPr>
              <a:t>2018</a:t>
            </a:r>
            <a:r>
              <a:rPr lang="en-US" b="1" dirty="0"/>
              <a:t>, </a:t>
            </a:r>
            <a:r>
              <a:rPr lang="en-US" b="1" dirty="0">
                <a:hlinkClick r:id="rId2"/>
              </a:rPr>
              <a:t>2017</a:t>
            </a:r>
            <a:r>
              <a:rPr lang="en-US" b="1" dirty="0"/>
              <a:t>)</a:t>
            </a:r>
          </a:p>
          <a:p>
            <a:endParaRPr lang="en-US" sz="1100" dirty="0"/>
          </a:p>
          <a:p>
            <a:r>
              <a:rPr lang="en-US" b="1" dirty="0">
                <a:hlinkClick r:id="rId4"/>
              </a:rPr>
              <a:t>Graduate Computer Architecture Course Lecture Videos</a:t>
            </a:r>
            <a:r>
              <a:rPr lang="en-US" b="1" dirty="0"/>
              <a:t> (</a:t>
            </a:r>
            <a:r>
              <a:rPr lang="en-US" b="1" dirty="0">
                <a:hlinkClick r:id="rId5"/>
              </a:rPr>
              <a:t>2018</a:t>
            </a:r>
            <a:r>
              <a:rPr lang="en-US" b="1" dirty="0"/>
              <a:t>, </a:t>
            </a:r>
            <a:r>
              <a:rPr lang="en-US" b="1" dirty="0">
                <a:hlinkClick r:id="rId4"/>
              </a:rPr>
              <a:t>2017</a:t>
            </a:r>
            <a:r>
              <a:rPr lang="en-US" b="1" dirty="0"/>
              <a:t>, </a:t>
            </a:r>
            <a:r>
              <a:rPr lang="en-US" b="1" dirty="0">
                <a:hlinkClick r:id="rId6"/>
              </a:rPr>
              <a:t>2015</a:t>
            </a:r>
            <a:r>
              <a:rPr lang="en-US" b="1" dirty="0"/>
              <a:t>, </a:t>
            </a:r>
            <a:r>
              <a:rPr lang="en-US" b="1" dirty="0">
                <a:hlinkClick r:id="rId7"/>
              </a:rPr>
              <a:t>2013</a:t>
            </a:r>
            <a:r>
              <a:rPr lang="en-US" b="1" dirty="0"/>
              <a:t>)</a:t>
            </a:r>
          </a:p>
          <a:p>
            <a:endParaRPr lang="en-US" sz="1100" dirty="0"/>
          </a:p>
          <a:p>
            <a:r>
              <a:rPr lang="en-US" b="1" dirty="0">
                <a:hlinkClick r:id="rId8"/>
              </a:rPr>
              <a:t>Undergraduate Computer Architecture Course Lecture Videos</a:t>
            </a:r>
            <a:r>
              <a:rPr lang="en-US" b="1" dirty="0"/>
              <a:t> (</a:t>
            </a:r>
            <a:r>
              <a:rPr lang="en-US" b="1" dirty="0">
                <a:hlinkClick r:id="rId9"/>
              </a:rPr>
              <a:t>2015</a:t>
            </a:r>
            <a:r>
              <a:rPr lang="en-US" b="1" dirty="0"/>
              <a:t>, </a:t>
            </a:r>
            <a:r>
              <a:rPr lang="en-US" b="1" dirty="0">
                <a:hlinkClick r:id="rId10"/>
              </a:rPr>
              <a:t>2014</a:t>
            </a:r>
            <a:r>
              <a:rPr lang="en-US" b="1" dirty="0"/>
              <a:t>, </a:t>
            </a:r>
            <a:r>
              <a:rPr lang="en-US" b="1" dirty="0">
                <a:hlinkClick r:id="rId11"/>
              </a:rPr>
              <a:t>2013</a:t>
            </a:r>
            <a:r>
              <a:rPr lang="en-US" b="1" dirty="0"/>
              <a:t>)</a:t>
            </a:r>
          </a:p>
          <a:p>
            <a:endParaRPr lang="en-US" sz="1100" dirty="0"/>
          </a:p>
          <a:p>
            <a:r>
              <a:rPr lang="en-US" b="1" dirty="0">
                <a:hlinkClick r:id="rId12"/>
              </a:rPr>
              <a:t>Parallel Computer Architecture Course Materials</a:t>
            </a:r>
            <a:r>
              <a:rPr lang="en-US" b="1" dirty="0"/>
              <a:t> (</a:t>
            </a:r>
            <a:r>
              <a:rPr lang="en-US" b="1" dirty="0">
                <a:hlinkClick r:id="rId13"/>
              </a:rPr>
              <a:t>Lecture Videos</a:t>
            </a:r>
            <a:r>
              <a:rPr lang="en-US" b="1" dirty="0"/>
              <a:t>)</a:t>
            </a:r>
          </a:p>
          <a:p>
            <a:endParaRPr lang="en-US" sz="1100" b="1" dirty="0"/>
          </a:p>
          <a:p>
            <a:r>
              <a:rPr lang="en-US" sz="2200" dirty="0">
                <a:solidFill>
                  <a:srgbClr val="0000FF"/>
                </a:solidFill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https://people.inf.ethz.ch/omutlu/teaching.html</a:t>
            </a:r>
            <a:endParaRPr lang="en-US" sz="2200" dirty="0">
              <a:solidFill>
                <a:srgbClr val="0000FF"/>
              </a:solidFill>
            </a:endParaRPr>
          </a:p>
          <a:p>
            <a:r>
              <a:rPr lang="en-US" sz="2200" dirty="0">
                <a:solidFill>
                  <a:srgbClr val="0000FF"/>
                </a:solidFill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https://www.youtube.com/channel/UCIwQ8uOeRFgOEvBLYc3kc3g</a:t>
            </a:r>
            <a:endParaRPr lang="en-US" sz="2200" dirty="0">
              <a:solidFill>
                <a:srgbClr val="0000FF"/>
              </a:solidFill>
            </a:endParaRPr>
          </a:p>
          <a:p>
            <a:r>
              <a:rPr lang="en-US" sz="2000" dirty="0">
                <a:solidFill>
                  <a:srgbClr val="0000FF"/>
                </a:solidFill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https://www.youtube.com/user/cmu18447</a:t>
            </a:r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200" dirty="0">
                <a:solidFill>
                  <a:srgbClr val="0000FF"/>
                </a:solidFill>
              </a:rPr>
              <a:t> </a:t>
            </a:r>
            <a:endParaRPr lang="en-US" sz="2200" b="1" dirty="0">
              <a:solidFill>
                <a:srgbClr val="0000FF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CCFABE-46A2-2540-8A00-228962623D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2877334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F83A0-CBB7-2C49-A54F-7D0B38517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Research &amp; Teaching: Some Overview Talks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D894C-D45D-7449-8FC5-648E1A973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80728"/>
            <a:ext cx="8915400" cy="5267672"/>
          </a:xfrm>
        </p:spPr>
        <p:txBody>
          <a:bodyPr/>
          <a:lstStyle/>
          <a:p>
            <a:pPr marL="0" indent="0" algn="ctr">
              <a:buNone/>
            </a:pPr>
            <a:r>
              <a:rPr lang="en-US" sz="1500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https://www.youtube.com/watch?v=kgiZlSOcGFM&amp;list=PL5Q2soXY2Zi8D_5MGV6EnXEJHnV2YFBJl</a:t>
            </a:r>
            <a:endParaRPr lang="en-US" sz="1500" dirty="0">
              <a:solidFill>
                <a:srgbClr val="0000FF"/>
              </a:solidFill>
            </a:endParaRPr>
          </a:p>
          <a:p>
            <a:endParaRPr lang="en-US" sz="1100" dirty="0"/>
          </a:p>
          <a:p>
            <a:r>
              <a:rPr lang="en-US" dirty="0"/>
              <a:t>Future Computing Architectures</a:t>
            </a:r>
          </a:p>
          <a:p>
            <a:pPr lvl="1"/>
            <a:r>
              <a:rPr lang="en-US" sz="1800" dirty="0">
                <a:hlinkClick r:id="rId3"/>
              </a:rPr>
              <a:t>https://www.youtube.com/watch?v=kgiZlSOcGFM&amp;list=PL5Q2soXY2Zi8D_5MGV6EnXEJHnV2YFBJl&amp;index=1</a:t>
            </a:r>
            <a:endParaRPr lang="en-US" sz="1800" dirty="0"/>
          </a:p>
          <a:p>
            <a:pPr lvl="1"/>
            <a:endParaRPr lang="en-US" sz="1100" dirty="0"/>
          </a:p>
          <a:p>
            <a:r>
              <a:rPr lang="en-US" dirty="0"/>
              <a:t>Enabling In-Memory Computation</a:t>
            </a:r>
          </a:p>
          <a:p>
            <a:pPr lvl="1"/>
            <a:r>
              <a:rPr lang="en-US" sz="1800" dirty="0">
                <a:hlinkClick r:id="rId4"/>
              </a:rPr>
              <a:t>https://www.youtube.com/watch?v=oHqsNbxgdzM&amp;list=PL5Q2soXY2Zi8D_5MGV6EnXEJHnV2YFBJl&amp;index=7</a:t>
            </a:r>
            <a:endParaRPr lang="en-US" sz="1800" dirty="0"/>
          </a:p>
          <a:p>
            <a:pPr lvl="1"/>
            <a:endParaRPr lang="en-US" sz="1100" dirty="0"/>
          </a:p>
          <a:p>
            <a:r>
              <a:rPr lang="en-US" dirty="0"/>
              <a:t>Accelerating Genome Analysis</a:t>
            </a:r>
          </a:p>
          <a:p>
            <a:pPr lvl="1"/>
            <a:r>
              <a:rPr lang="en-US" sz="1800" dirty="0">
                <a:hlinkClick r:id="rId5"/>
              </a:rPr>
              <a:t>https://www.youtube.com/watch?v=hPnSmfwu2-A&amp;list=PL5Q2soXY2Zi8D_5MGV6EnXEJHnV2YFBJl&amp;index=9</a:t>
            </a:r>
            <a:endParaRPr lang="en-US" sz="1800" dirty="0"/>
          </a:p>
          <a:p>
            <a:endParaRPr lang="en-US" sz="1100" dirty="0"/>
          </a:p>
          <a:p>
            <a:r>
              <a:rPr lang="en-US" dirty="0"/>
              <a:t>Rethinking Memory System Design</a:t>
            </a:r>
          </a:p>
          <a:p>
            <a:pPr lvl="1"/>
            <a:r>
              <a:rPr lang="en-US" sz="1800" dirty="0">
                <a:hlinkClick r:id="rId6"/>
              </a:rPr>
              <a:t>https://www.youtube.com/watch?v=F7xZLNMIY1E&amp;list=PL5Q2soXY2Zi8D_5MGV6EnXEJHnV2YFBJl&amp;index=3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1C77FB-9ABB-7441-88CE-6327AE3144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728514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DC338-3F02-6945-A461-6D3E04708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Best Way to Approach This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748760-0C14-8A44-89E8-69396FC683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7527"/>
            <a:ext cx="8915400" cy="5193723"/>
          </a:xfrm>
        </p:spPr>
        <p:txBody>
          <a:bodyPr/>
          <a:lstStyle/>
          <a:p>
            <a:r>
              <a:rPr lang="en-US" dirty="0"/>
              <a:t>Take it as </a:t>
            </a:r>
            <a:r>
              <a:rPr lang="en-US" b="1" dirty="0">
                <a:solidFill>
                  <a:srgbClr val="0432FF"/>
                </a:solidFill>
              </a:rPr>
              <a:t>a learning and growth experience</a:t>
            </a:r>
            <a:r>
              <a:rPr lang="en-US" dirty="0"/>
              <a:t>… all of it</a:t>
            </a:r>
          </a:p>
          <a:p>
            <a:endParaRPr lang="en-US" dirty="0"/>
          </a:p>
          <a:p>
            <a:r>
              <a:rPr lang="en-US" dirty="0"/>
              <a:t>What we saw changed the world &amp; endured the test of time…</a:t>
            </a:r>
          </a:p>
          <a:p>
            <a:endParaRPr lang="en-US" dirty="0"/>
          </a:p>
          <a:p>
            <a:r>
              <a:rPr lang="en-US" dirty="0"/>
              <a:t>And, it will be more important…</a:t>
            </a:r>
          </a:p>
          <a:p>
            <a:endParaRPr lang="en-US" dirty="0"/>
          </a:p>
          <a:p>
            <a:r>
              <a:rPr lang="en-US" dirty="0"/>
              <a:t>You may not all be future architects, but… 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your development and thinking can greatly benefit from the concepts, tradeoffs, principles, critical thinking</a:t>
            </a:r>
            <a:r>
              <a:rPr lang="en-US" dirty="0"/>
              <a:t>…</a:t>
            </a:r>
          </a:p>
          <a:p>
            <a:pPr lvl="1"/>
            <a:endParaRPr lang="en-US" dirty="0"/>
          </a:p>
          <a:p>
            <a:r>
              <a:rPr lang="en-US" b="1" dirty="0">
                <a:solidFill>
                  <a:srgbClr val="0432FF"/>
                </a:solidFill>
              </a:rPr>
              <a:t>Focus on understanding, learning, critical analysis</a:t>
            </a:r>
          </a:p>
          <a:p>
            <a:pPr marL="344487" lvl="1" indent="0">
              <a:buNone/>
            </a:pPr>
            <a:r>
              <a:rPr lang="en-US" dirty="0">
                <a:sym typeface="Wingdings" pitchFamily="2" charset="2"/>
              </a:rPr>
              <a:t> these are the agents for your growth</a:t>
            </a:r>
          </a:p>
          <a:p>
            <a:pPr marL="344487" lvl="1" indent="0">
              <a:buNone/>
            </a:pPr>
            <a:r>
              <a:rPr lang="en-US" dirty="0">
                <a:sym typeface="Wingdings" pitchFamily="2" charset="2"/>
              </a:rPr>
              <a:t> the course is designed to activate these agents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83C32E-AFC0-F94D-9EDE-17AED4871A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C1075FE-9648-6D48-9A3F-79E0A4971B8D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21803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Content Placeholder 2">
            <a:extLst>
              <a:ext uri="{FF2B5EF4-FFF2-40B4-BE49-F238E27FC236}">
                <a16:creationId xmlns:a16="http://schemas.microsoft.com/office/drawing/2014/main" id="{BF8171DE-CBBB-8647-9915-5938D32474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9635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006B41-AFEE-534A-9891-A6303719879B}"/>
              </a:ext>
            </a:extLst>
          </p:cNvPr>
          <p:cNvSpPr txBox="1">
            <a:spLocks/>
          </p:cNvSpPr>
          <p:nvPr/>
        </p:nvSpPr>
        <p:spPr bwMode="auto">
          <a:xfrm>
            <a:off x="1219200" y="2717800"/>
            <a:ext cx="7924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sz="4800" b="1" kern="0" dirty="0"/>
              <a:t>What We Did Not Cover</a:t>
            </a:r>
          </a:p>
        </p:txBody>
      </p:sp>
    </p:spTree>
    <p:extLst>
      <p:ext uri="{BB962C8B-B14F-4D97-AF65-F5344CB8AC3E}">
        <p14:creationId xmlns:p14="http://schemas.microsoft.com/office/powerpoint/2010/main" val="73283116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DC338-3F02-6945-A461-6D3E04708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Computer Architecture is Very Rich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748760-0C14-8A44-89E8-69396FC683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Many ideas, much creativity, many tradeoffs and problems</a:t>
            </a:r>
          </a:p>
          <a:p>
            <a:endParaRPr lang="en-US" sz="2100" dirty="0"/>
          </a:p>
          <a:p>
            <a:r>
              <a:rPr lang="en-US" dirty="0"/>
              <a:t>As scaling, performance, energy, reliability, security issues become worse in circuits and in software, computer architecture will be more and more important</a:t>
            </a:r>
          </a:p>
          <a:p>
            <a:endParaRPr lang="en-US" sz="2100" dirty="0"/>
          </a:p>
          <a:p>
            <a:r>
              <a:rPr lang="en-US" dirty="0"/>
              <a:t>Already obvious in</a:t>
            </a:r>
          </a:p>
          <a:p>
            <a:pPr lvl="1"/>
            <a:r>
              <a:rPr lang="en-US" dirty="0"/>
              <a:t>AI/ML accelerators</a:t>
            </a:r>
          </a:p>
          <a:p>
            <a:pPr lvl="1"/>
            <a:r>
              <a:rPr lang="en-US" dirty="0"/>
              <a:t>Hardware security issues</a:t>
            </a:r>
          </a:p>
          <a:p>
            <a:pPr lvl="1"/>
            <a:r>
              <a:rPr lang="en-US" dirty="0"/>
              <a:t>Novel execution paradigms: Processing in memory</a:t>
            </a:r>
          </a:p>
          <a:p>
            <a:pPr lvl="1"/>
            <a:r>
              <a:rPr lang="en-US" dirty="0"/>
              <a:t>…</a:t>
            </a:r>
          </a:p>
          <a:p>
            <a:pPr lvl="1"/>
            <a:endParaRPr lang="en-US" sz="2100" dirty="0"/>
          </a:p>
          <a:p>
            <a:r>
              <a:rPr lang="en-US" dirty="0"/>
              <a:t>See my ETH inaugural lecture</a:t>
            </a:r>
          </a:p>
          <a:p>
            <a:pPr lvl="1"/>
            <a:r>
              <a:rPr lang="en-US" dirty="0">
                <a:hlinkClick r:id="rId2"/>
              </a:rPr>
              <a:t>https://www.youtube.com/watch?v=kgiZlSOcGFM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83C32E-AFC0-F94D-9EDE-17AED4871A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C1075FE-9648-6D48-9A3F-79E0A4971B8D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20898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|0|0|0|0|0|0|0|0|0|0|0|0|0|0|0|0|0|0|0|0|0|0|0|0|0|0|0|0"/>
</p:tagLst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6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6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_PPT_Template_Corp_4x3_rev1">
  <a:themeElements>
    <a:clrScheme name="1_PPT_Template_Corp_4x3_rev1 1">
      <a:dk1>
        <a:srgbClr val="808080"/>
      </a:dk1>
      <a:lt1>
        <a:srgbClr val="FFFFFF"/>
      </a:lt1>
      <a:dk2>
        <a:srgbClr val="000000"/>
      </a:dk2>
      <a:lt2>
        <a:srgbClr val="B9E700"/>
      </a:lt2>
      <a:accent1>
        <a:srgbClr val="33CCCC"/>
      </a:accent1>
      <a:accent2>
        <a:srgbClr val="FF9933"/>
      </a:accent2>
      <a:accent3>
        <a:srgbClr val="AAAAAA"/>
      </a:accent3>
      <a:accent4>
        <a:srgbClr val="DADADA"/>
      </a:accent4>
      <a:accent5>
        <a:srgbClr val="ADE2E2"/>
      </a:accent5>
      <a:accent6>
        <a:srgbClr val="E78A2D"/>
      </a:accent6>
      <a:hlink>
        <a:srgbClr val="99CCFF"/>
      </a:hlink>
      <a:folHlink>
        <a:srgbClr val="0000FF"/>
      </a:folHlink>
    </a:clrScheme>
    <a:fontScheme name="1_PPT_Template_Corp_4x3_rev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PT_Template_Corp_4x3_rev1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2_PPT_Template_Corp_4x3_rev1">
  <a:themeElements>
    <a:clrScheme name="1_PPT_Template_Corp_4x3_rev1 1">
      <a:dk1>
        <a:srgbClr val="808080"/>
      </a:dk1>
      <a:lt1>
        <a:srgbClr val="FFFFFF"/>
      </a:lt1>
      <a:dk2>
        <a:srgbClr val="000000"/>
      </a:dk2>
      <a:lt2>
        <a:srgbClr val="B9E700"/>
      </a:lt2>
      <a:accent1>
        <a:srgbClr val="33CCCC"/>
      </a:accent1>
      <a:accent2>
        <a:srgbClr val="FF9933"/>
      </a:accent2>
      <a:accent3>
        <a:srgbClr val="AAAAAA"/>
      </a:accent3>
      <a:accent4>
        <a:srgbClr val="DADADA"/>
      </a:accent4>
      <a:accent5>
        <a:srgbClr val="ADE2E2"/>
      </a:accent5>
      <a:accent6>
        <a:srgbClr val="E78A2D"/>
      </a:accent6>
      <a:hlink>
        <a:srgbClr val="99CCFF"/>
      </a:hlink>
      <a:folHlink>
        <a:srgbClr val="0000FF"/>
      </a:folHlink>
    </a:clrScheme>
    <a:fontScheme name="1_PPT_Template_Corp_4x3_rev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PT_Template_Corp_4x3_rev1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3_PPT_Template_Corp_4x3_rev1">
  <a:themeElements>
    <a:clrScheme name="1_PPT_Template_Corp_4x3_rev1 1">
      <a:dk1>
        <a:srgbClr val="808080"/>
      </a:dk1>
      <a:lt1>
        <a:srgbClr val="FFFFFF"/>
      </a:lt1>
      <a:dk2>
        <a:srgbClr val="000000"/>
      </a:dk2>
      <a:lt2>
        <a:srgbClr val="B9E700"/>
      </a:lt2>
      <a:accent1>
        <a:srgbClr val="33CCCC"/>
      </a:accent1>
      <a:accent2>
        <a:srgbClr val="FF9933"/>
      </a:accent2>
      <a:accent3>
        <a:srgbClr val="AAAAAA"/>
      </a:accent3>
      <a:accent4>
        <a:srgbClr val="DADADA"/>
      </a:accent4>
      <a:accent5>
        <a:srgbClr val="ADE2E2"/>
      </a:accent5>
      <a:accent6>
        <a:srgbClr val="E78A2D"/>
      </a:accent6>
      <a:hlink>
        <a:srgbClr val="99CCFF"/>
      </a:hlink>
      <a:folHlink>
        <a:srgbClr val="0000FF"/>
      </a:folHlink>
    </a:clrScheme>
    <a:fontScheme name="1_PPT_Template_Corp_4x3_rev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PT_Template_Corp_4x3_rev1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4_PPT_Template_Corp_4x3_rev1">
  <a:themeElements>
    <a:clrScheme name="1_PPT_Template_Corp_4x3_rev1 1">
      <a:dk1>
        <a:srgbClr val="808080"/>
      </a:dk1>
      <a:lt1>
        <a:srgbClr val="FFFFFF"/>
      </a:lt1>
      <a:dk2>
        <a:srgbClr val="000000"/>
      </a:dk2>
      <a:lt2>
        <a:srgbClr val="B9E700"/>
      </a:lt2>
      <a:accent1>
        <a:srgbClr val="33CCCC"/>
      </a:accent1>
      <a:accent2>
        <a:srgbClr val="FF9933"/>
      </a:accent2>
      <a:accent3>
        <a:srgbClr val="AAAAAA"/>
      </a:accent3>
      <a:accent4>
        <a:srgbClr val="DADADA"/>
      </a:accent4>
      <a:accent5>
        <a:srgbClr val="ADE2E2"/>
      </a:accent5>
      <a:accent6>
        <a:srgbClr val="E78A2D"/>
      </a:accent6>
      <a:hlink>
        <a:srgbClr val="99CCFF"/>
      </a:hlink>
      <a:folHlink>
        <a:srgbClr val="0000FF"/>
      </a:folHlink>
    </a:clrScheme>
    <a:fontScheme name="1_PPT_Template_Corp_4x3_rev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PT_Template_Corp_4x3_rev1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Default Design">
  <a:themeElements>
    <a:clrScheme name="1_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22082</TotalTime>
  <Words>2928</Words>
  <Application>Microsoft Macintosh PowerPoint</Application>
  <PresentationFormat>On-screen Show (4:3)</PresentationFormat>
  <Paragraphs>656</Paragraphs>
  <Slides>64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95" baseType="lpstr">
      <vt:lpstr>ＭＳ Ｐゴシック</vt:lpstr>
      <vt:lpstr>ヒラギノ角ゴ ProN W6</vt:lpstr>
      <vt:lpstr>Apple Chancery</vt:lpstr>
      <vt:lpstr>Arial</vt:lpstr>
      <vt:lpstr>Arial Narrow</vt:lpstr>
      <vt:lpstr>Calibri</vt:lpstr>
      <vt:lpstr>Chalkduster</vt:lpstr>
      <vt:lpstr>Garamond</vt:lpstr>
      <vt:lpstr>Myriad Pro Bold Cond</vt:lpstr>
      <vt:lpstr>Tahoma</vt:lpstr>
      <vt:lpstr>Times New Roman</vt:lpstr>
      <vt:lpstr>Wingdings</vt:lpstr>
      <vt:lpstr>Edge</vt:lpstr>
      <vt:lpstr>1_Edge</vt:lpstr>
      <vt:lpstr>3_Edge</vt:lpstr>
      <vt:lpstr>12_Edge</vt:lpstr>
      <vt:lpstr>8_Edge</vt:lpstr>
      <vt:lpstr>5_Edge</vt:lpstr>
      <vt:lpstr>62_Edge</vt:lpstr>
      <vt:lpstr>2_Default Design</vt:lpstr>
      <vt:lpstr>70_Edge</vt:lpstr>
      <vt:lpstr>63_Edge</vt:lpstr>
      <vt:lpstr>95_Edge</vt:lpstr>
      <vt:lpstr>67_Edge</vt:lpstr>
      <vt:lpstr>1_PPT_Template_Corp_4x3_rev1</vt:lpstr>
      <vt:lpstr>2_PPT_Template_Corp_4x3_rev1</vt:lpstr>
      <vt:lpstr>3_PPT_Template_Corp_4x3_rev1</vt:lpstr>
      <vt:lpstr>4_PPT_Template_Corp_4x3_rev1</vt:lpstr>
      <vt:lpstr>13_Edge</vt:lpstr>
      <vt:lpstr>14_Edge</vt:lpstr>
      <vt:lpstr>Equation</vt:lpstr>
      <vt:lpstr>Design of Digital Circuits Lecture 26: Epilogue</vt:lpstr>
      <vt:lpstr>PowerPoint Presentation</vt:lpstr>
      <vt:lpstr>Recall: Major High-Level Goals of This Course</vt:lpstr>
      <vt:lpstr>Recall: Why These Goals?</vt:lpstr>
      <vt:lpstr>We Have Come A Long Way</vt:lpstr>
      <vt:lpstr>The Transformation Hierarchy</vt:lpstr>
      <vt:lpstr>The Best Way to Approach This Course</vt:lpstr>
      <vt:lpstr>PowerPoint Presentation</vt:lpstr>
      <vt:lpstr>Computer Architecture is Very Rich</vt:lpstr>
      <vt:lpstr>Recall from Lecture 2: Some Takeaways</vt:lpstr>
      <vt:lpstr>State of the Art</vt:lpstr>
      <vt:lpstr>Many Other Ideas and Topics</vt:lpstr>
      <vt:lpstr>Oculus, New York City</vt:lpstr>
      <vt:lpstr>Prefetching</vt:lpstr>
      <vt:lpstr>Prefetching </vt:lpstr>
      <vt:lpstr>Prefetching: The Four Questions </vt:lpstr>
      <vt:lpstr>Outline of Prefetching Issues…</vt:lpstr>
      <vt:lpstr>Runahead Execution</vt:lpstr>
      <vt:lpstr>Runahead Execution Example</vt:lpstr>
      <vt:lpstr>Effect of Runahead in Sun ROCK</vt:lpstr>
      <vt:lpstr>More on Runahead Execution</vt:lpstr>
      <vt:lpstr>More on Runahead Execution (Short)</vt:lpstr>
      <vt:lpstr>Runahead Readings</vt:lpstr>
      <vt:lpstr>If You Want More of This…</vt:lpstr>
      <vt:lpstr>Multiple Future Options</vt:lpstr>
      <vt:lpstr>SAFARI Research Group</vt:lpstr>
      <vt:lpstr>Bachelor’s Seminar in Computer Architecture</vt:lpstr>
      <vt:lpstr>(Next) Computer Architecture Course</vt:lpstr>
      <vt:lpstr>Doing Research with Us</vt:lpstr>
      <vt:lpstr>Food for Thought: Two Quotes</vt:lpstr>
      <vt:lpstr>Design of Digital Circuits Lecture 26: Epilogue</vt:lpstr>
      <vt:lpstr>Research &amp; Teaching: Some Overview Talks</vt:lpstr>
      <vt:lpstr>Research in Computer Architecture</vt:lpstr>
      <vt:lpstr>State of the Art</vt:lpstr>
      <vt:lpstr>Example: Why In-Memory Computation Today?</vt:lpstr>
      <vt:lpstr>Current Research Focus Areas</vt:lpstr>
      <vt:lpstr>Four Key Current Directions</vt:lpstr>
      <vt:lpstr>Research Across the Stack</vt:lpstr>
      <vt:lpstr>One Example: Processing Inside Memory</vt:lpstr>
      <vt:lpstr>In-Memory DNA Sequence Analysis</vt:lpstr>
      <vt:lpstr>New Genome Sequencing Technologies</vt:lpstr>
      <vt:lpstr>Some Basics of Research</vt:lpstr>
      <vt:lpstr>How To Do Research &amp; Advanced Dev.</vt:lpstr>
      <vt:lpstr>What Is The Goal of Research?</vt:lpstr>
      <vt:lpstr>Some Basic Advice for Good Research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Research Formula</vt:lpstr>
      <vt:lpstr>PowerPoint Presentation</vt:lpstr>
      <vt:lpstr>PowerPoint Presentation</vt:lpstr>
      <vt:lpstr>PowerPoint Presentation</vt:lpstr>
      <vt:lpstr>PowerPoint Presentation</vt:lpstr>
      <vt:lpstr>Recommended Talk</vt:lpstr>
      <vt:lpstr>More Good Advice</vt:lpstr>
      <vt:lpstr>Some Personal Examples</vt:lpstr>
      <vt:lpstr>Brief Self Introduction</vt:lpstr>
      <vt:lpstr>SAFARI Group Members @ ETH Zurich</vt:lpstr>
      <vt:lpstr>Teaching: Accelerated Memory Course (~6.5 hours)</vt:lpstr>
      <vt:lpstr>Teaching: Online Courses and Lectures</vt:lpstr>
      <vt:lpstr>Research &amp; Teaching: Some Overview Talks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Microsoft Office User</cp:lastModifiedBy>
  <cp:revision>891</cp:revision>
  <cp:lastPrinted>2012-02-06T05:16:11Z</cp:lastPrinted>
  <dcterms:created xsi:type="dcterms:W3CDTF">2010-09-08T00:51:32Z</dcterms:created>
  <dcterms:modified xsi:type="dcterms:W3CDTF">2019-05-29T08:22:02Z</dcterms:modified>
</cp:coreProperties>
</file>